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5424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0" r:id="rId8"/>
    <p:sldId id="261" r:id="rId9"/>
    <p:sldId id="265" r:id="rId10"/>
    <p:sldId id="266" r:id="rId11"/>
    <p:sldId id="267" r:id="rId12"/>
    <p:sldId id="268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8A8A8A"/>
    <a:srgbClr val="5CA2EE"/>
    <a:srgbClr val="BAD8F8"/>
    <a:srgbClr val="6568F7"/>
    <a:srgbClr val="DE8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 snapToObjects="1">
      <p:cViewPr>
        <p:scale>
          <a:sx n="80" d="100"/>
          <a:sy n="80" d="100"/>
        </p:scale>
        <p:origin x="468" y="582"/>
      </p:cViewPr>
      <p:guideLst>
        <p:guide orient="horz" pos="2158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965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4940" y="4352290"/>
            <a:ext cx="6801485" cy="124015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21295" y="6238875"/>
            <a:ext cx="2754630" cy="324485"/>
          </a:xfrm>
        </p:spPr>
        <p:txBody>
          <a:bodyPr/>
          <a:lstStyle/>
          <a:p>
            <a:fld id="{CA430C0A-5464-4FE4-84EB-FF9C94016DF4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00200" y="6236335"/>
            <a:ext cx="5901690" cy="3206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58805" y="6217920"/>
            <a:ext cx="366395" cy="366395"/>
          </a:xfrm>
        </p:spPr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390" y="964565"/>
            <a:ext cx="7730490" cy="118935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390" y="2637790"/>
            <a:ext cx="7730490" cy="310261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821295" y="6238875"/>
            <a:ext cx="2754630" cy="324485"/>
          </a:xfrm>
        </p:spPr>
        <p:txBody>
          <a:bodyPr/>
          <a:lstStyle/>
          <a:p>
            <a:fld id="{F070A7B3-6521-4DCA-87E5-044747A908C1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600200" y="6236335"/>
            <a:ext cx="5901690" cy="3206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58805" y="6217920"/>
            <a:ext cx="366395" cy="366395"/>
          </a:xfrm>
        </p:spPr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390" y="964565"/>
            <a:ext cx="7729855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390" y="2637790"/>
            <a:ext cx="7729855" cy="310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295" y="6238875"/>
            <a:ext cx="2753995" cy="3238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335"/>
            <a:ext cx="5901055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805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13" r:id="rId1"/>
    <p:sldLayoutId id="2147485414" r:id="rId2"/>
    <p:sldLayoutId id="2147485415" r:id="rId3"/>
    <p:sldLayoutId id="2147485416" r:id="rId4"/>
    <p:sldLayoutId id="2147485417" r:id="rId5"/>
    <p:sldLayoutId id="2147485418" r:id="rId6"/>
    <p:sldLayoutId id="2147485419" r:id="rId7"/>
    <p:sldLayoutId id="2147485420" r:id="rId8"/>
    <p:sldLayoutId id="2147485421" r:id="rId9"/>
    <p:sldLayoutId id="2147485422" r:id="rId10"/>
    <p:sldLayoutId id="214748542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63"/>
          <p:cNvSpPr>
            <a:spLocks/>
          </p:cNvSpPr>
          <p:nvPr/>
        </p:nvSpPr>
        <p:spPr>
          <a:xfrm>
            <a:off x="0" y="-10160"/>
            <a:ext cx="12222480" cy="6882130"/>
          </a:xfrm>
          <a:prstGeom prst="rect">
            <a:avLst/>
          </a:prstGeom>
          <a:blipFill rotWithShape="1">
            <a:blip r:embed="rId2" cstate="print">
              <a:alphaModFix amt="68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600200" y="2386965"/>
            <a:ext cx="8992235" cy="164655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>
                <a:alpha val="100000"/>
              </a:srgbClr>
            </a:solidFill>
            <a:prstDash val="solid"/>
          </a:ln>
        </p:spPr>
        <p:txBody>
          <a:bodyPr vert="horz" wrap="square" lIns="274320" tIns="182880" rIns="274320" bIns="182880" numCol="1" anchor="ctr" anchorCtr="1">
            <a:normAutofit/>
          </a:bodyPr>
          <a:lstStyle/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제 </a:t>
            </a:r>
            <a:r>
              <a:rPr lang="en-US" altLang="ko-KR">
                <a:latin typeface="SB 어그로 Bold" charset="0"/>
                <a:ea typeface="SB 어그로 Bold" charset="0"/>
              </a:rPr>
              <a:t>5</a:t>
            </a:r>
            <a:r>
              <a:rPr lang="ko-KR" altLang="en-US">
                <a:latin typeface="SB 어그로 Bold" charset="0"/>
                <a:ea typeface="SB 어그로 Bold" charset="0"/>
              </a:rPr>
              <a:t>인격 시스템 기획서</a:t>
            </a:r>
          </a:p>
        </p:txBody>
      </p:sp>
      <p:sp>
        <p:nvSpPr>
          <p:cNvPr id="5" name="제목 135"/>
          <p:cNvSpPr txBox="1">
            <a:spLocks noGrp="1"/>
          </p:cNvSpPr>
          <p:nvPr/>
        </p:nvSpPr>
        <p:spPr>
          <a:xfrm>
            <a:off x="4742815" y="4517390"/>
            <a:ext cx="2745105" cy="62166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>
                <a:alpha val="100000"/>
              </a:srgbClr>
            </a:solidFill>
            <a:prstDash val="solid"/>
          </a:ln>
        </p:spPr>
        <p:txBody>
          <a:bodyPr vert="horz" wrap="square" lIns="274320" tIns="182880" rIns="274320" bIns="182880" numCol="1" anchor="ctr" anchorCtr="1">
            <a:normAutofit fontScale="55000" lnSpcReduction="20000"/>
          </a:bodyPr>
          <a:lstStyle/>
          <a:p>
            <a: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3800" cap="all" spc="200">
                <a:latin typeface="SB 어그로 Bold" charset="0"/>
                <a:ea typeface="SB 어그로 Bold" charset="0"/>
              </a:rPr>
              <a:t>유예원</a:t>
            </a:r>
            <a:endParaRPr lang="ko-KR" altLang="en-US" sz="3800" cap="all">
              <a:latin typeface="SB 어그로 Bold" charset="0"/>
              <a:ea typeface="SB 어그로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37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진입 플로우</a:t>
            </a:r>
          </a:p>
        </p:txBody>
      </p:sp>
      <p:pic>
        <p:nvPicPr>
          <p:cNvPr id="5" name="그림 14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5" y="1490345"/>
            <a:ext cx="5530215" cy="3209290"/>
          </a:xfrm>
          <a:prstGeom prst="rect">
            <a:avLst/>
          </a:prstGeom>
          <a:noFill/>
        </p:spPr>
      </p:pic>
      <p:pic>
        <p:nvPicPr>
          <p:cNvPr id="6" name="그림 14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"/>
          <a:stretch>
            <a:fillRect/>
          </a:stretch>
        </p:blipFill>
        <p:spPr>
          <a:xfrm>
            <a:off x="6089015" y="1489710"/>
            <a:ext cx="5700395" cy="3200400"/>
          </a:xfrm>
          <a:prstGeom prst="rect">
            <a:avLst/>
          </a:prstGeom>
          <a:noFill/>
        </p:spPr>
      </p:pic>
      <p:sp>
        <p:nvSpPr>
          <p:cNvPr id="8" name="도형 151"/>
          <p:cNvSpPr>
            <a:spLocks/>
          </p:cNvSpPr>
          <p:nvPr/>
        </p:nvSpPr>
        <p:spPr>
          <a:xfrm>
            <a:off x="589915" y="2169795"/>
            <a:ext cx="310515" cy="13017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도형 154"/>
          <p:cNvSpPr>
            <a:spLocks/>
          </p:cNvSpPr>
          <p:nvPr/>
        </p:nvSpPr>
        <p:spPr>
          <a:xfrm>
            <a:off x="589915" y="2559685"/>
            <a:ext cx="310515" cy="13017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도형 155"/>
          <p:cNvSpPr>
            <a:spLocks/>
          </p:cNvSpPr>
          <p:nvPr/>
        </p:nvSpPr>
        <p:spPr>
          <a:xfrm>
            <a:off x="2859405" y="2479675"/>
            <a:ext cx="500380" cy="14033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156"/>
          <p:cNvSpPr>
            <a:spLocks/>
          </p:cNvSpPr>
          <p:nvPr/>
        </p:nvSpPr>
        <p:spPr>
          <a:xfrm>
            <a:off x="2439670" y="4179570"/>
            <a:ext cx="580390" cy="39052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도형 161"/>
          <p:cNvSpPr>
            <a:spLocks/>
          </p:cNvSpPr>
          <p:nvPr/>
        </p:nvSpPr>
        <p:spPr>
          <a:xfrm>
            <a:off x="6389370" y="2169795"/>
            <a:ext cx="310515" cy="13017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62"/>
          <p:cNvSpPr>
            <a:spLocks/>
          </p:cNvSpPr>
          <p:nvPr/>
        </p:nvSpPr>
        <p:spPr>
          <a:xfrm>
            <a:off x="6329680" y="2519680"/>
            <a:ext cx="310515" cy="13017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163"/>
          <p:cNvSpPr>
            <a:spLocks/>
          </p:cNvSpPr>
          <p:nvPr/>
        </p:nvSpPr>
        <p:spPr>
          <a:xfrm>
            <a:off x="8719185" y="2489835"/>
            <a:ext cx="440055" cy="14033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164"/>
          <p:cNvSpPr>
            <a:spLocks/>
          </p:cNvSpPr>
          <p:nvPr/>
        </p:nvSpPr>
        <p:spPr>
          <a:xfrm>
            <a:off x="9199245" y="2339975"/>
            <a:ext cx="500380" cy="170180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도형 166"/>
          <p:cNvSpPr>
            <a:spLocks/>
          </p:cNvSpPr>
          <p:nvPr/>
        </p:nvSpPr>
        <p:spPr>
          <a:xfrm>
            <a:off x="8249285" y="4179570"/>
            <a:ext cx="1299845" cy="36004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도형 167"/>
          <p:cNvSpPr>
            <a:spLocks/>
          </p:cNvSpPr>
          <p:nvPr/>
        </p:nvSpPr>
        <p:spPr>
          <a:xfrm>
            <a:off x="539750" y="2269490"/>
            <a:ext cx="420370" cy="43053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18" name="그림 17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0" y="3197225"/>
            <a:ext cx="735965" cy="62865"/>
          </a:xfrm>
          <a:prstGeom prst="rect">
            <a:avLst/>
          </a:prstGeom>
          <a:noFill/>
        </p:spPr>
      </p:pic>
      <p:pic>
        <p:nvPicPr>
          <p:cNvPr id="19" name="그림 17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0" y="3237230"/>
            <a:ext cx="735965" cy="62865"/>
          </a:xfrm>
          <a:prstGeom prst="rect">
            <a:avLst/>
          </a:prstGeom>
          <a:noFill/>
        </p:spPr>
      </p:pic>
      <p:pic>
        <p:nvPicPr>
          <p:cNvPr id="20" name="그림 17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0" y="3287395"/>
            <a:ext cx="735965" cy="62865"/>
          </a:xfrm>
          <a:prstGeom prst="rect">
            <a:avLst/>
          </a:prstGeom>
          <a:noFill/>
        </p:spPr>
      </p:pic>
      <p:pic>
        <p:nvPicPr>
          <p:cNvPr id="21" name="그림 17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0" y="3337560"/>
            <a:ext cx="735965" cy="62865"/>
          </a:xfrm>
          <a:prstGeom prst="rect">
            <a:avLst/>
          </a:prstGeom>
          <a:noFill/>
        </p:spPr>
      </p:pic>
      <p:pic>
        <p:nvPicPr>
          <p:cNvPr id="22" name="그림 17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300" y="3199765"/>
            <a:ext cx="680085" cy="213360"/>
          </a:xfrm>
          <a:prstGeom prst="rect">
            <a:avLst/>
          </a:prstGeom>
          <a:noFill/>
        </p:spPr>
      </p:pic>
      <p:sp>
        <p:nvSpPr>
          <p:cNvPr id="23" name="텍스트 상자 180"/>
          <p:cNvSpPr txBox="1">
            <a:spLocks/>
          </p:cNvSpPr>
          <p:nvPr/>
        </p:nvSpPr>
        <p:spPr>
          <a:xfrm>
            <a:off x="7160260" y="3200400"/>
            <a:ext cx="571500" cy="216535"/>
          </a:xfrm>
          <a:prstGeom prst="rect">
            <a:avLst/>
          </a:prstGeom>
          <a:solidFill>
            <a:srgbClr val="5B2B20"/>
          </a:solidFill>
          <a:ln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hangingPunct="1">
              <a:buFontTx/>
              <a:buNone/>
            </a:pPr>
            <a:r>
              <a:rPr sz="800" b="0">
                <a:solidFill>
                  <a:srgbClr val="F0D7A6"/>
                </a:solidFill>
                <a:latin typeface="이순신 Bold" charset="0"/>
                <a:ea typeface="이순신 Bold" charset="0"/>
              </a:rPr>
              <a:t>스킨 교환</a:t>
            </a:r>
            <a:endParaRPr lang="ko-KR" altLang="en-US" sz="800" b="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pic>
        <p:nvPicPr>
          <p:cNvPr id="24" name="그림 1" descr="C:/Users/rtysu/AppData/Roaming/PolarisOffice/ETemp/9296_11670800/fImage18271274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455" y="3393440"/>
            <a:ext cx="742950" cy="46990"/>
          </a:xfrm>
          <a:prstGeom prst="rect">
            <a:avLst/>
          </a:prstGeom>
          <a:noFill/>
        </p:spPr>
      </p:pic>
      <p:sp>
        <p:nvSpPr>
          <p:cNvPr id="25" name="도형 2"/>
          <p:cNvSpPr>
            <a:spLocks/>
          </p:cNvSpPr>
          <p:nvPr/>
        </p:nvSpPr>
        <p:spPr>
          <a:xfrm>
            <a:off x="7060565" y="3168650"/>
            <a:ext cx="779145" cy="27241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6" name="내용 개체 틀 6"/>
          <p:cNvSpPr txBox="1">
            <a:spLocks noGrp="1"/>
          </p:cNvSpPr>
          <p:nvPr/>
        </p:nvSpPr>
        <p:spPr>
          <a:xfrm>
            <a:off x="343535" y="4992370"/>
            <a:ext cx="5521960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교환을 원하는 유저 프로필 클릭</a:t>
            </a:r>
          </a:p>
        </p:txBody>
      </p:sp>
      <p:sp>
        <p:nvSpPr>
          <p:cNvPr id="27" name="텍스트 상자 7"/>
          <p:cNvSpPr txBox="1">
            <a:spLocks noGrp="1"/>
          </p:cNvSpPr>
          <p:nvPr/>
        </p:nvSpPr>
        <p:spPr>
          <a:xfrm>
            <a:off x="6101080" y="4983480"/>
            <a:ext cx="5685790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스킨 교환 클릭</a:t>
            </a:r>
          </a:p>
        </p:txBody>
      </p:sp>
      <p:sp>
        <p:nvSpPr>
          <p:cNvPr id="28" name="도형 26"/>
          <p:cNvSpPr>
            <a:spLocks/>
          </p:cNvSpPr>
          <p:nvPr/>
        </p:nvSpPr>
        <p:spPr>
          <a:xfrm>
            <a:off x="1095375" y="2299970"/>
            <a:ext cx="488950" cy="407670"/>
          </a:xfrm>
          <a:prstGeom prst="leftArrow">
            <a:avLst/>
          </a:prstGeom>
          <a:solidFill>
            <a:srgbClr val="FF0000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9" name="도형 29"/>
          <p:cNvSpPr>
            <a:spLocks/>
          </p:cNvSpPr>
          <p:nvPr/>
        </p:nvSpPr>
        <p:spPr>
          <a:xfrm rot="19500000">
            <a:off x="7847965" y="2743200"/>
            <a:ext cx="561975" cy="434975"/>
          </a:xfrm>
          <a:prstGeom prst="leftArrow">
            <a:avLst/>
          </a:prstGeom>
          <a:solidFill>
            <a:srgbClr val="FF0000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86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진입 플로우</a:t>
            </a:r>
          </a:p>
        </p:txBody>
      </p:sp>
      <p:pic>
        <p:nvPicPr>
          <p:cNvPr id="5" name="그림 48" descr="C:/Users/rtysu/AppData/Roaming/PolarisOffice/ETemp/9296_11670800/fImage1837261274827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870" y="1310640"/>
            <a:ext cx="5799455" cy="3895090"/>
          </a:xfrm>
          <a:prstGeom prst="rect">
            <a:avLst/>
          </a:prstGeom>
          <a:noFill/>
        </p:spPr>
      </p:pic>
      <p:sp>
        <p:nvSpPr>
          <p:cNvPr id="8" name="텍스트 상자 12"/>
          <p:cNvSpPr txBox="1">
            <a:spLocks noGrp="1"/>
          </p:cNvSpPr>
          <p:nvPr/>
        </p:nvSpPr>
        <p:spPr>
          <a:xfrm>
            <a:off x="224790" y="5508625"/>
            <a:ext cx="5795645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누르면 이동되는 스킨창에서 교환을 원하는 스킨 선택</a:t>
            </a:r>
          </a:p>
        </p:txBody>
      </p:sp>
      <p:sp>
        <p:nvSpPr>
          <p:cNvPr id="9" name="도형 13"/>
          <p:cNvSpPr>
            <a:spLocks/>
          </p:cNvSpPr>
          <p:nvPr/>
        </p:nvSpPr>
        <p:spPr>
          <a:xfrm>
            <a:off x="4652645" y="2969260"/>
            <a:ext cx="625475" cy="126809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도형 20"/>
          <p:cNvSpPr>
            <a:spLocks/>
          </p:cNvSpPr>
          <p:nvPr/>
        </p:nvSpPr>
        <p:spPr>
          <a:xfrm>
            <a:off x="3539490" y="3249930"/>
            <a:ext cx="996315" cy="498475"/>
          </a:xfrm>
          <a:prstGeom prst="rightArrow">
            <a:avLst/>
          </a:prstGeom>
          <a:solidFill>
            <a:srgbClr val="FF0000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11" name="그림 32" descr="C:/Users/rtysu/AppData/Roaming/PolarisOffice/ETemp/9296_11670800/fImage770801908467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470" y="1312545"/>
            <a:ext cx="5857875" cy="3893185"/>
          </a:xfrm>
          <a:prstGeom prst="rect">
            <a:avLst/>
          </a:prstGeom>
          <a:noFill/>
        </p:spPr>
      </p:pic>
      <p:sp>
        <p:nvSpPr>
          <p:cNvPr id="12" name="도형 33"/>
          <p:cNvSpPr>
            <a:spLocks/>
          </p:cNvSpPr>
          <p:nvPr/>
        </p:nvSpPr>
        <p:spPr>
          <a:xfrm>
            <a:off x="7848600" y="4028440"/>
            <a:ext cx="688340" cy="208915"/>
          </a:xfrm>
          <a:prstGeom prst="roundRect">
            <a:avLst/>
          </a:prstGeom>
          <a:solidFill>
            <a:srgbClr val="3D2F1D"/>
          </a:solidFill>
          <a:ln w="12700" cap="flat" cmpd="sng">
            <a:noFill/>
            <a:prstDash/>
          </a:ln>
          <a:scene3d>
            <a:camera prst="orthographicFront"/>
            <a:lightRig rig="threePt" dir="t"/>
          </a:scene3d>
          <a:sp3d>
            <a:bevelT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9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준비 완료</a:t>
            </a:r>
            <a:endParaRPr lang="ko-KR" altLang="en-US" sz="9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13" name="도형 39"/>
          <p:cNvSpPr>
            <a:spLocks/>
          </p:cNvSpPr>
          <p:nvPr/>
        </p:nvSpPr>
        <p:spPr>
          <a:xfrm>
            <a:off x="9532620" y="4028440"/>
            <a:ext cx="688340" cy="208915"/>
          </a:xfrm>
          <a:prstGeom prst="roundRect">
            <a:avLst/>
          </a:prstGeom>
          <a:solidFill>
            <a:srgbClr val="3D2F1D"/>
          </a:solidFill>
          <a:ln w="12700" cap="flat" cmpd="sng">
            <a:noFill/>
            <a:prstDash/>
          </a:ln>
          <a:scene3d>
            <a:camera prst="orthographicFront"/>
            <a:lightRig rig="threePt" dir="t"/>
          </a:scene3d>
          <a:sp3d>
            <a:bevelT w="165100"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9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준비 완료</a:t>
            </a:r>
            <a:endParaRPr lang="ko-KR" altLang="en-US" sz="9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14" name="텍스트 상자 43"/>
          <p:cNvSpPr txBox="1">
            <a:spLocks/>
          </p:cNvSpPr>
          <p:nvPr/>
        </p:nvSpPr>
        <p:spPr>
          <a:xfrm>
            <a:off x="8436610" y="1692910"/>
            <a:ext cx="1331595" cy="46228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>
                <a:solidFill>
                  <a:srgbClr val="F0D7A6"/>
                </a:solidFill>
                <a:effectLst>
                  <a:glow rad="63500">
                    <a:schemeClr val="accent1">
                      <a:alpha val="40035"/>
                    </a:schemeClr>
                  </a:glow>
                </a:effectLst>
                <a:latin typeface="이순신 Bold" charset="0"/>
                <a:ea typeface="이순신 Bold" charset="0"/>
              </a:rPr>
              <a:t>스킨 교환</a:t>
            </a:r>
            <a:endParaRPr lang="ko-KR" altLang="en-US" sz="24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15" name="텍스트 상자 44"/>
          <p:cNvSpPr txBox="1">
            <a:spLocks noGrp="1"/>
          </p:cNvSpPr>
          <p:nvPr/>
        </p:nvSpPr>
        <p:spPr>
          <a:xfrm>
            <a:off x="6190615" y="5508625"/>
            <a:ext cx="5795645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선택한 스킨이 맞는지 확인하고 맞으면 준비 완료</a:t>
            </a:r>
          </a:p>
        </p:txBody>
      </p:sp>
      <p:sp>
        <p:nvSpPr>
          <p:cNvPr id="16" name="도형 45"/>
          <p:cNvSpPr>
            <a:spLocks/>
          </p:cNvSpPr>
          <p:nvPr/>
        </p:nvSpPr>
        <p:spPr>
          <a:xfrm>
            <a:off x="7847965" y="2489835"/>
            <a:ext cx="725170" cy="151193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49"/>
          <p:cNvSpPr txBox="1">
            <a:spLocks/>
          </p:cNvSpPr>
          <p:nvPr/>
        </p:nvSpPr>
        <p:spPr>
          <a:xfrm>
            <a:off x="7513320" y="2226945"/>
            <a:ext cx="1367155" cy="2470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① </a:t>
            </a:r>
            <a:r>
              <a:rPr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내가 선택한 스킨</a:t>
            </a:r>
            <a:endParaRPr lang="ko-KR" altLang="en-US" sz="1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8" name="도형 51"/>
          <p:cNvSpPr>
            <a:spLocks/>
          </p:cNvSpPr>
          <p:nvPr/>
        </p:nvSpPr>
        <p:spPr>
          <a:xfrm>
            <a:off x="9486265" y="2489835"/>
            <a:ext cx="725170" cy="151193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텍스트 상자 52"/>
          <p:cNvSpPr txBox="1">
            <a:spLocks/>
          </p:cNvSpPr>
          <p:nvPr/>
        </p:nvSpPr>
        <p:spPr>
          <a:xfrm>
            <a:off x="9269730" y="2226945"/>
            <a:ext cx="1303655" cy="24701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상대</a:t>
            </a:r>
            <a:r>
              <a:rPr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가 선택한 스킨</a:t>
            </a:r>
            <a:endParaRPr lang="ko-KR" altLang="en-US" sz="1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0" name="도형 53"/>
          <p:cNvSpPr>
            <a:spLocks/>
          </p:cNvSpPr>
          <p:nvPr/>
        </p:nvSpPr>
        <p:spPr>
          <a:xfrm>
            <a:off x="7739380" y="3983355"/>
            <a:ext cx="915035" cy="30861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1" name="텍스트 상자 57"/>
          <p:cNvSpPr txBox="1">
            <a:spLocks/>
          </p:cNvSpPr>
          <p:nvPr/>
        </p:nvSpPr>
        <p:spPr>
          <a:xfrm>
            <a:off x="7531100" y="4299585"/>
            <a:ext cx="1331595" cy="2470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②</a:t>
            </a:r>
            <a:r>
              <a:rPr lang="ko-KR"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 맞으면 준비 완료</a:t>
            </a:r>
            <a:endParaRPr lang="ko-KR" altLang="en-US" sz="1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2" name="도형 58"/>
          <p:cNvSpPr>
            <a:spLocks/>
          </p:cNvSpPr>
          <p:nvPr/>
        </p:nvSpPr>
        <p:spPr>
          <a:xfrm>
            <a:off x="7042785" y="3428365"/>
            <a:ext cx="462280" cy="20891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3" name="도형 61"/>
          <p:cNvSpPr>
            <a:spLocks/>
          </p:cNvSpPr>
          <p:nvPr/>
        </p:nvSpPr>
        <p:spPr>
          <a:xfrm>
            <a:off x="10582275" y="3427095"/>
            <a:ext cx="462280" cy="20891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56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진입 플로우</a:t>
            </a:r>
          </a:p>
        </p:txBody>
      </p:sp>
      <p:pic>
        <p:nvPicPr>
          <p:cNvPr id="6" name="그림 51" descr="C:/Users/rtysu/AppData/Roaming/PolarisOffice/ETemp/9296_11670800/fImage2289851304604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73165" y="1494155"/>
            <a:ext cx="5694680" cy="3865880"/>
          </a:xfrm>
          <a:prstGeom prst="rect">
            <a:avLst/>
          </a:prstGeom>
          <a:noFill/>
        </p:spPr>
      </p:pic>
      <p:pic>
        <p:nvPicPr>
          <p:cNvPr id="7" name="그림 64" descr="C:/Users/rtysu/AppData/Roaming/PolarisOffice/ETemp/9296_11670800/fImage77080207633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0" y="1484630"/>
            <a:ext cx="5857875" cy="3893185"/>
          </a:xfrm>
          <a:prstGeom prst="rect">
            <a:avLst/>
          </a:prstGeom>
          <a:noFill/>
        </p:spPr>
      </p:pic>
      <p:sp>
        <p:nvSpPr>
          <p:cNvPr id="8" name="도형 65"/>
          <p:cNvSpPr>
            <a:spLocks/>
          </p:cNvSpPr>
          <p:nvPr/>
        </p:nvSpPr>
        <p:spPr>
          <a:xfrm>
            <a:off x="1910080" y="4200525"/>
            <a:ext cx="688340" cy="208915"/>
          </a:xfrm>
          <a:prstGeom prst="roundRect">
            <a:avLst/>
          </a:prstGeom>
          <a:solidFill>
            <a:schemeClr val="accent4">
              <a:lumMod val="50000"/>
              <a:lumOff val="0"/>
            </a:schemeClr>
          </a:solidFill>
          <a:ln w="12700" cap="flat" cmpd="sng">
            <a:noFill/>
            <a:prstDash/>
          </a:ln>
          <a:scene3d>
            <a:camera prst="orthographicFront"/>
            <a:lightRig rig="threePt" dir="t"/>
          </a:scene3d>
          <a:sp3d>
            <a:bevelT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9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준비 완료</a:t>
            </a:r>
            <a:endParaRPr lang="ko-KR" altLang="en-US" sz="9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9" name="도형 66"/>
          <p:cNvSpPr>
            <a:spLocks/>
          </p:cNvSpPr>
          <p:nvPr/>
        </p:nvSpPr>
        <p:spPr>
          <a:xfrm>
            <a:off x="3594100" y="4200525"/>
            <a:ext cx="688340" cy="208915"/>
          </a:xfrm>
          <a:prstGeom prst="roundRect">
            <a:avLst/>
          </a:prstGeom>
          <a:solidFill>
            <a:srgbClr val="3D2F1D"/>
          </a:solidFill>
          <a:ln w="12700" cap="flat" cmpd="sng">
            <a:noFill/>
            <a:prstDash/>
          </a:ln>
          <a:scene3d>
            <a:camera prst="orthographicFront"/>
            <a:lightRig rig="threePt" dir="t"/>
          </a:scene3d>
          <a:sp3d>
            <a:bevelT w="165100"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9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준비 완료</a:t>
            </a:r>
            <a:endParaRPr lang="ko-KR" altLang="en-US" sz="9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10" name="텍스트 상자 67"/>
          <p:cNvSpPr txBox="1">
            <a:spLocks/>
          </p:cNvSpPr>
          <p:nvPr/>
        </p:nvSpPr>
        <p:spPr>
          <a:xfrm>
            <a:off x="2498090" y="1864995"/>
            <a:ext cx="1331595" cy="46228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>
                <a:solidFill>
                  <a:srgbClr val="F0D7A6"/>
                </a:solidFill>
                <a:effectLst>
                  <a:glow rad="63500">
                    <a:schemeClr val="accent1">
                      <a:alpha val="40035"/>
                    </a:schemeClr>
                  </a:glow>
                </a:effectLst>
                <a:latin typeface="이순신 Bold" charset="0"/>
                <a:ea typeface="이순신 Bold" charset="0"/>
              </a:rPr>
              <a:t>스킨 교환</a:t>
            </a:r>
            <a:endParaRPr lang="ko-KR" altLang="en-US" sz="24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17" name="도형 74"/>
          <p:cNvSpPr>
            <a:spLocks/>
          </p:cNvSpPr>
          <p:nvPr/>
        </p:nvSpPr>
        <p:spPr>
          <a:xfrm>
            <a:off x="1104265" y="3600450"/>
            <a:ext cx="462280" cy="20891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8" name="도형 75"/>
          <p:cNvSpPr>
            <a:spLocks/>
          </p:cNvSpPr>
          <p:nvPr/>
        </p:nvSpPr>
        <p:spPr>
          <a:xfrm>
            <a:off x="4643755" y="3599180"/>
            <a:ext cx="462280" cy="20891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도형 88"/>
          <p:cNvSpPr>
            <a:spLocks/>
          </p:cNvSpPr>
          <p:nvPr/>
        </p:nvSpPr>
        <p:spPr>
          <a:xfrm>
            <a:off x="2162810" y="2987675"/>
            <a:ext cx="1991995" cy="887730"/>
          </a:xfrm>
          <a:prstGeom prst="roundRect">
            <a:avLst/>
          </a:prstGeom>
          <a:solidFill>
            <a:srgbClr val="3D2F1D"/>
          </a:solidFill>
          <a:ln>
            <a:noFill/>
            <a:prstDash/>
          </a:ln>
          <a:effectLst>
            <a:glow rad="63500">
              <a:schemeClr val="accent1">
                <a:alpha val="40035"/>
              </a:schemeClr>
            </a:glow>
            <a:outerShdw blurRad="50800" dist="38100" dir="27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 prst="angle"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solidFill>
                  <a:srgbClr val="F0D7A6"/>
                </a:solidFill>
                <a:latin typeface="이순신 Bold" charset="0"/>
                <a:ea typeface="이순신 Bold" charset="0"/>
              </a:rPr>
              <a:t>교환을 확인했습니다.</a:t>
            </a:r>
            <a:endParaRPr lang="ko-KR" altLang="en-US" sz="12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  <a:p>
            <a:pPr marL="0" indent="0" algn="ctr" hangingPunct="1"/>
            <a:endParaRPr lang="ko-KR" altLang="en-US" sz="12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  <a:p>
            <a:pPr marL="0" indent="0" algn="ctr" hangingPunct="1"/>
            <a:endParaRPr lang="ko-KR" altLang="en-US" sz="12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20" name="도형 102"/>
          <p:cNvSpPr>
            <a:spLocks/>
          </p:cNvSpPr>
          <p:nvPr/>
        </p:nvSpPr>
        <p:spPr>
          <a:xfrm>
            <a:off x="2308225" y="3575685"/>
            <a:ext cx="679450" cy="208915"/>
          </a:xfrm>
          <a:prstGeom prst="roundRect">
            <a:avLst/>
          </a:prstGeom>
          <a:solidFill>
            <a:schemeClr val="accent5"/>
          </a:solidFill>
          <a:ln>
            <a:noFill/>
            <a:prstDash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10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예</a:t>
            </a:r>
            <a:endParaRPr lang="ko-KR" altLang="en-US" sz="10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21" name="도형 108"/>
          <p:cNvSpPr>
            <a:spLocks/>
          </p:cNvSpPr>
          <p:nvPr/>
        </p:nvSpPr>
        <p:spPr>
          <a:xfrm>
            <a:off x="3295015" y="3575685"/>
            <a:ext cx="679450" cy="208915"/>
          </a:xfrm>
          <a:prstGeom prst="roundRect">
            <a:avLst/>
          </a:prstGeom>
          <a:solidFill>
            <a:schemeClr val="accent5"/>
          </a:solidFill>
          <a:ln>
            <a:noFill/>
            <a:prstDash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contourClr>
              <a:srgbClr val="00000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000">
                <a:solidFill>
                  <a:srgbClr val="F0D7A6"/>
                </a:solidFill>
                <a:latin typeface="이순신 Bold" charset="0"/>
                <a:ea typeface="이순신 Bold" charset="0"/>
              </a:rPr>
              <a:t>아니오</a:t>
            </a:r>
            <a:endParaRPr lang="ko-KR" altLang="en-US" sz="1000">
              <a:solidFill>
                <a:srgbClr val="F0D7A6"/>
              </a:solidFill>
              <a:latin typeface="이순신 Bold" charset="0"/>
              <a:ea typeface="이순신 Bold" charset="0"/>
            </a:endParaRPr>
          </a:p>
        </p:txBody>
      </p:sp>
      <p:sp>
        <p:nvSpPr>
          <p:cNvPr id="22" name="텍스트 상자 109"/>
          <p:cNvSpPr txBox="1">
            <a:spLocks noGrp="1"/>
          </p:cNvSpPr>
          <p:nvPr/>
        </p:nvSpPr>
        <p:spPr>
          <a:xfrm>
            <a:off x="315595" y="5517515"/>
            <a:ext cx="5695950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준비 완료를 누르면 재확인 팝업이 뜨고 예 선택</a:t>
            </a:r>
          </a:p>
        </p:txBody>
      </p:sp>
      <p:sp>
        <p:nvSpPr>
          <p:cNvPr id="23" name="텍스트 상자 110"/>
          <p:cNvSpPr txBox="1">
            <a:spLocks noGrp="1"/>
          </p:cNvSpPr>
          <p:nvPr/>
        </p:nvSpPr>
        <p:spPr>
          <a:xfrm>
            <a:off x="6281420" y="5517515"/>
            <a:ext cx="5695950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교환한 스킨이 정상적으로 들어와있음</a:t>
            </a:r>
          </a:p>
        </p:txBody>
      </p:sp>
      <p:sp>
        <p:nvSpPr>
          <p:cNvPr id="24" name="도형 113"/>
          <p:cNvSpPr>
            <a:spLocks/>
          </p:cNvSpPr>
          <p:nvPr/>
        </p:nvSpPr>
        <p:spPr>
          <a:xfrm>
            <a:off x="2253615" y="3503295"/>
            <a:ext cx="797560" cy="36322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5" name="도형 117"/>
          <p:cNvSpPr>
            <a:spLocks/>
          </p:cNvSpPr>
          <p:nvPr/>
        </p:nvSpPr>
        <p:spPr>
          <a:xfrm rot="18360000">
            <a:off x="1864360" y="4055745"/>
            <a:ext cx="670560" cy="489585"/>
          </a:xfrm>
          <a:prstGeom prst="rightArrow">
            <a:avLst/>
          </a:prstGeom>
          <a:solidFill>
            <a:srgbClr val="FF0000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6" name="그림 120" descr="C:/Users/rtysu/AppData/Roaming/PolarisOffice/ETemp/9296_11670800/fImage167954229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095" y="3902075"/>
            <a:ext cx="453390" cy="1041400"/>
          </a:xfrm>
          <a:prstGeom prst="rect">
            <a:avLst/>
          </a:prstGeom>
          <a:noFill/>
        </p:spPr>
      </p:pic>
      <p:sp>
        <p:nvSpPr>
          <p:cNvPr id="27" name="도형 121"/>
          <p:cNvSpPr>
            <a:spLocks/>
          </p:cNvSpPr>
          <p:nvPr/>
        </p:nvSpPr>
        <p:spPr>
          <a:xfrm>
            <a:off x="9342120" y="3838575"/>
            <a:ext cx="561340" cy="117729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8" name="텍스트 상자 125"/>
          <p:cNvSpPr txBox="1">
            <a:spLocks/>
          </p:cNvSpPr>
          <p:nvPr/>
        </p:nvSpPr>
        <p:spPr>
          <a:xfrm>
            <a:off x="9876155" y="4073525"/>
            <a:ext cx="1874520" cy="40068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내가 교환한 스킨은 사라지고</a:t>
            </a:r>
            <a:endParaRPr lang="ko-KR" altLang="en-US" sz="1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상대에게 받은 스킨이 생김</a:t>
            </a:r>
            <a:endParaRPr lang="ko-KR" altLang="en-US" sz="1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354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 sz="1945">
                <a:latin typeface="SB 어그로 Bold" charset="0"/>
                <a:ea typeface="SB 어그로 Bold" charset="0"/>
              </a:rPr>
              <a:t>데이터 테이블</a:t>
            </a:r>
          </a:p>
        </p:txBody>
      </p:sp>
      <p:graphicFrame>
        <p:nvGraphicFramePr>
          <p:cNvPr id="5" name="표 128"/>
          <p:cNvGraphicFramePr>
            <a:graphicFrameLocks noGrp="1"/>
          </p:cNvGraphicFramePr>
          <p:nvPr/>
        </p:nvGraphicFramePr>
        <p:xfrm>
          <a:off x="3614420" y="222250"/>
          <a:ext cx="8150860" cy="6487160"/>
        </p:xfrm>
        <a:graphic>
          <a:graphicData uri="http://schemas.openxmlformats.org/drawingml/2006/table">
            <a:tbl>
              <a:tblPr>
                <a:tableStyleId>{00000000-0000-0000-0000-000000000000}</a:tableStyleId>
              </a:tblPr>
              <a:tblGrid>
                <a:gridCol w="589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8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5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397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68910"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번호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등급 번호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카테고리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생존자 번호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스킨 이름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교환 가능 여부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FFFFFF"/>
                          </a:solidFill>
                        </a:rPr>
                        <a:t>스킨 특징</a:t>
                      </a:r>
                      <a:endParaRPr lang="ko-KR" altLang="en-US" sz="1100" kern="1200">
                        <a:solidFill>
                          <a:srgbClr val="FFFFFF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ID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Grade_id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Category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Survivor_id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Skin_name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Skin_exchange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Skin_explanation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int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int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enum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int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string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bool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6100"/>
                          </a:solidFill>
                        </a:rPr>
                        <a:t>string</a:t>
                      </a:r>
                      <a:endParaRPr lang="ko-KR" altLang="en-US" sz="1100" kern="1200">
                        <a:solidFill>
                          <a:srgbClr val="0061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광휘의 천사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세라프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약초 채집가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지난날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해적 의사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147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사랑은 비를 타고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츠미키 미캉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단간론파 콜라보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30400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썬샤인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추리의 길 보상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기생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흰매의 춤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스프링핸드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증기 소년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147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저주받은 파라오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추리의 길 보상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사명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추리 탐정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FALSE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오프라인 코드 구매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3147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코마에다 나기토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단간론파 콜라보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닥스 대령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이상윤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명탐정 코난 콜라보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B.Duck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B.Duck 콜라보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31600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BROWN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라인 프렌즈 콜라보 한정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31800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9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파티장의 미련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31800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9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회고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31800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skin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9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해적 총잡이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sz="1100" kern="1200">
                          <a:solidFill>
                            <a:srgbClr val="000000"/>
                          </a:solidFill>
                        </a:rPr>
                        <a:t>TRUE</a:t>
                      </a:r>
                      <a:endParaRPr lang="ko-KR" altLang="en-US" sz="1100" kern="1200">
                        <a:solidFill>
                          <a:srgbClr val="000000"/>
                        </a:solidFill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/>
                      <a:endParaRPr lang="ko-KR" altLang="en-US" sz="1800" kern="1200">
                        <a:latin typeface="맑은 고딕" charset="0"/>
                        <a:ea typeface="맑은 고딕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FAAD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sp>
        <p:nvSpPr>
          <p:cNvPr id="6" name="텍스트 상자 131"/>
          <p:cNvSpPr txBox="1">
            <a:spLocks/>
          </p:cNvSpPr>
          <p:nvPr/>
        </p:nvSpPr>
        <p:spPr>
          <a:xfrm>
            <a:off x="171450" y="1946275"/>
            <a:ext cx="3286760" cy="258660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r>
              <a:rPr sz="1800" dirty="0">
                <a:latin typeface="Gowun Dodum" charset="0"/>
                <a:ea typeface="Gowun Dodum" charset="0"/>
              </a:rPr>
              <a:t>보다 자세한 데이터 테이블은</a:t>
            </a:r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r>
              <a:rPr lang="ko-KR" sz="1800" u="sng" dirty="0" err="1" smtClean="0">
                <a:latin typeface="Gowun Dodum" charset="0"/>
                <a:ea typeface="Gowun Dodum" charset="0"/>
              </a:rPr>
              <a:t>게임시스템기획서</a:t>
            </a:r>
            <a:r>
              <a:rPr lang="ko-KR" sz="1800" u="sng" dirty="0" err="1">
                <a:latin typeface="Gowun Dodum" charset="0"/>
                <a:ea typeface="Gowun Dodum" charset="0"/>
              </a:rPr>
              <a:t>_</a:t>
            </a:r>
            <a:r>
              <a:rPr lang="ko-KR" sz="1800" u="sng" dirty="0" err="1" smtClean="0">
                <a:latin typeface="Gowun Dodum" charset="0"/>
                <a:ea typeface="Gowun Dodum" charset="0"/>
              </a:rPr>
              <a:t>데이터테이블</a:t>
            </a:r>
            <a:r>
              <a:rPr lang="en-US" altLang="ko-KR" sz="1800" u="sng" dirty="0" smtClean="0">
                <a:latin typeface="Gowun Dodum" charset="0"/>
                <a:ea typeface="Gowun Dodum" charset="0"/>
              </a:rPr>
              <a:t>_</a:t>
            </a:r>
            <a:r>
              <a:rPr lang="ko-KR" altLang="en-US" sz="1800" u="sng" dirty="0" err="1" smtClean="0">
                <a:latin typeface="Gowun Dodum" charset="0"/>
                <a:ea typeface="Gowun Dodum" charset="0"/>
              </a:rPr>
              <a:t>유예원</a:t>
            </a:r>
            <a:r>
              <a:rPr lang="en-US" altLang="ko-KR" sz="1800" u="sng" dirty="0" smtClean="0">
                <a:latin typeface="Gowun Dodum" charset="0"/>
                <a:ea typeface="Gowun Dodum" charset="0"/>
              </a:rPr>
              <a:t>_</a:t>
            </a:r>
            <a:r>
              <a:rPr lang="ko-KR" altLang="en-US" sz="1800" u="sng" dirty="0" smtClean="0">
                <a:latin typeface="Gowun Dodum" charset="0"/>
                <a:ea typeface="Gowun Dodum" charset="0"/>
              </a:rPr>
              <a:t>제</a:t>
            </a:r>
            <a:r>
              <a:rPr lang="en-US" altLang="ko-KR" sz="1800" u="sng" dirty="0" smtClean="0">
                <a:latin typeface="Gowun Dodum" charset="0"/>
                <a:ea typeface="Gowun Dodum" charset="0"/>
              </a:rPr>
              <a:t>5</a:t>
            </a:r>
            <a:r>
              <a:rPr lang="ko-KR" altLang="en-US" sz="1800" u="sng" dirty="0" smtClean="0">
                <a:latin typeface="Gowun Dodum" charset="0"/>
                <a:ea typeface="Gowun Dodum" charset="0"/>
              </a:rPr>
              <a:t>인격</a:t>
            </a:r>
            <a:r>
              <a:rPr lang="ko-KR" sz="1800" u="sng" dirty="0" smtClean="0">
                <a:latin typeface="Gowun Dodum" charset="0"/>
                <a:ea typeface="Gowun Dodum" charset="0"/>
              </a:rPr>
              <a:t>.xlsx</a:t>
            </a:r>
            <a:r>
              <a:rPr lang="ko-KR" sz="1800" dirty="0" smtClean="0">
                <a:latin typeface="Gowun Dodum" charset="0"/>
                <a:ea typeface="Gowun Dodum" charset="0"/>
              </a:rPr>
              <a:t> </a:t>
            </a:r>
            <a:endParaRPr lang="en-US" altLang="ko-KR" sz="1800" dirty="0" smtClean="0">
              <a:latin typeface="Gowun Dodum" charset="0"/>
              <a:ea typeface="Gowun Dodum" charset="0"/>
            </a:endParaRPr>
          </a:p>
          <a:p>
            <a:pPr marL="0" indent="0" algn="l" hangingPunct="1"/>
            <a:r>
              <a:rPr lang="ko-KR" sz="1800" dirty="0" smtClean="0">
                <a:latin typeface="Gowun Dodum" charset="0"/>
                <a:ea typeface="Gowun Dodum" charset="0"/>
              </a:rPr>
              <a:t>참조</a:t>
            </a:r>
            <a:r>
              <a:rPr lang="ko-KR" altLang="en-US" sz="1800" dirty="0" smtClean="0">
                <a:latin typeface="Gowun Dodum" charset="0"/>
                <a:ea typeface="Gowun Dodum" charset="0"/>
              </a:rPr>
              <a:t>해주시면 감사하겠습니다</a:t>
            </a:r>
            <a:r>
              <a:rPr lang="en-US" altLang="ko-KR" sz="1800" dirty="0" smtClean="0">
                <a:latin typeface="Gowun Dodum" charset="0"/>
                <a:ea typeface="Gowun Dodum" charset="0"/>
              </a:rPr>
              <a:t>.</a:t>
            </a:r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0" indent="0" algn="l" hangingPunct="1"/>
            <a:endParaRPr lang="ko-KR" altLang="en-US" sz="1800" dirty="0">
              <a:latin typeface="Gowun Dodum" charset="0"/>
              <a:ea typeface="Gowun Dod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97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57"/>
          <p:cNvSpPr>
            <a:spLocks/>
          </p:cNvSpPr>
          <p:nvPr/>
        </p:nvSpPr>
        <p:spPr>
          <a:xfrm>
            <a:off x="0" y="-10160"/>
            <a:ext cx="12222480" cy="6882130"/>
          </a:xfrm>
          <a:prstGeom prst="rect">
            <a:avLst/>
          </a:prstGeom>
          <a:blipFill rotWithShape="1">
            <a:blip r:embed="rId2" cstate="print">
              <a:alphaModFix amt="6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31390" y="964565"/>
            <a:ext cx="7730490" cy="1189355"/>
          </a:xfrm>
        </p:spPr>
        <p:txBody>
          <a:bodyPr vert="horz" wrap="square" lIns="182880" tIns="182880" rIns="182880" bIns="182880" numCol="1" anchor="ctr">
            <a:normAutofit/>
          </a:bodyPr>
          <a:lstStyle/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목차</a:t>
            </a:r>
          </a:p>
        </p:txBody>
      </p:sp>
      <p:sp>
        <p:nvSpPr>
          <p:cNvPr id="5" name="제목 136"/>
          <p:cNvSpPr txBox="1">
            <a:spLocks noGrp="1"/>
          </p:cNvSpPr>
          <p:nvPr/>
        </p:nvSpPr>
        <p:spPr>
          <a:xfrm>
            <a:off x="2222500" y="2439670"/>
            <a:ext cx="7731125" cy="3680460"/>
          </a:xfrm>
          <a:prstGeom prst="rect">
            <a:avLst/>
          </a:prstGeom>
          <a:solidFill>
            <a:schemeClr val="bg1"/>
          </a:solidFill>
          <a:ln w="31750" cap="sq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  <a:miter lim="800000"/>
          </a:ln>
        </p:spPr>
        <p:txBody>
          <a:bodyPr vert="horz" wrap="square" lIns="182880" tIns="182880" rIns="182880" bIns="182880" numCol="1" anchor="ctr">
            <a:normAutofit lnSpcReduction="10000"/>
          </a:bodyPr>
          <a:lstStyle/>
          <a:p>
            <a:pPr marL="457200" indent="-45720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AutoNum type="arabicPeriod"/>
            </a:pPr>
            <a:r>
              <a:rPr lang="ko-KR" altLang="en-US" sz="1945" cap="all" spc="200" dirty="0" smtClean="0">
                <a:latin typeface="SB 어그로 Bold" charset="0"/>
                <a:ea typeface="SB 어그로 Bold" charset="0"/>
              </a:rPr>
              <a:t>게임 소개</a:t>
            </a:r>
            <a:endParaRPr lang="en-US" altLang="ko-KR" sz="1945" cap="all" spc="200" dirty="0" smtClean="0">
              <a:latin typeface="SB 어그로 Bold" charset="0"/>
              <a:ea typeface="SB 어그로 Bold" charset="0"/>
            </a:endParaRPr>
          </a:p>
          <a:p>
            <a:pPr marL="457200" indent="-45720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AutoNum type="arabicPeriod"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2. 시스템 소개</a:t>
            </a: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3. 기대 </a:t>
            </a:r>
            <a:r>
              <a:rPr lang="ko-KR" altLang="en-US" sz="1945" cap="all" spc="200" dirty="0" smtClean="0">
                <a:latin typeface="SB 어그로 Bold" charset="0"/>
                <a:ea typeface="SB 어그로 Bold" charset="0"/>
              </a:rPr>
              <a:t>효과</a:t>
            </a:r>
            <a:endParaRPr lang="en-US" altLang="ko-KR" sz="1945" cap="all" spc="200" dirty="0" smtClean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4. 시스템 규칙</a:t>
            </a: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5. </a:t>
            </a:r>
            <a:r>
              <a:rPr lang="ko-KR" altLang="en-US" sz="1945" cap="all" spc="200" dirty="0" err="1">
                <a:latin typeface="SB 어그로 Bold" charset="0"/>
                <a:ea typeface="SB 어그로 Bold" charset="0"/>
              </a:rPr>
              <a:t>플로우</a:t>
            </a: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 </a:t>
            </a:r>
            <a:r>
              <a:rPr lang="ko-KR" altLang="en-US" sz="1945" cap="all" spc="200" dirty="0" smtClean="0">
                <a:latin typeface="SB 어그로 Bold" charset="0"/>
                <a:ea typeface="SB 어그로 Bold" charset="0"/>
              </a:rPr>
              <a:t>차트</a:t>
            </a:r>
            <a:endParaRPr lang="en-US" altLang="ko-KR" sz="1945" cap="all" spc="200" dirty="0" smtClean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6. 진입 </a:t>
            </a:r>
            <a:r>
              <a:rPr lang="ko-KR" altLang="en-US" sz="1945" cap="all" spc="200" dirty="0" err="1">
                <a:latin typeface="SB 어그로 Bold" charset="0"/>
                <a:ea typeface="SB 어그로 Bold" charset="0"/>
              </a:rPr>
              <a:t>플로우</a:t>
            </a: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ko-KR" altLang="en-US" sz="1945" cap="all" dirty="0">
              <a:latin typeface="SB 어그로 Bold" charset="0"/>
              <a:ea typeface="SB 어그로 Bold" charset="0"/>
            </a:endParaRPr>
          </a:p>
          <a:p>
            <a: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1945" cap="all" spc="200" dirty="0">
                <a:latin typeface="SB 어그로 Bold" charset="0"/>
                <a:ea typeface="SB 어그로 Bold" charset="0"/>
              </a:rPr>
              <a:t>7. 데이터 테이블</a:t>
            </a:r>
            <a:endParaRPr lang="ko-KR" altLang="en-US" sz="1945" cap="all" dirty="0">
              <a:latin typeface="SB 어그로 Bold" charset="0"/>
              <a:ea typeface="SB 어그로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96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 noGrp="1"/>
          </p:cNvSpPr>
          <p:nvPr>
            <p:ph type="title"/>
          </p:nvPr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/>
          <a:p>
            <a:pPr marL="0" indent="0">
              <a:buFontTx/>
              <a:buNone/>
            </a:pPr>
            <a:r>
              <a:rPr lang="ko-KR" altLang="en-US" sz="2800">
                <a:latin typeface="SB 어그로 Bold" charset="0"/>
                <a:ea typeface="SB 어그로 Bold" charset="0"/>
              </a:rPr>
              <a:t>게임 소개</a:t>
            </a:r>
          </a:p>
        </p:txBody>
      </p:sp>
      <p:pic>
        <p:nvPicPr>
          <p:cNvPr id="5" name="그림 39" descr="C:/Users/rtysu/AppData/Roaming/PolarisOffice/ETemp/17232_8439216/fImage2773097118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1169670"/>
            <a:ext cx="4751070" cy="5541010"/>
          </a:xfrm>
          <a:prstGeom prst="rect">
            <a:avLst/>
          </a:prstGeom>
          <a:noFill/>
        </p:spPr>
      </p:pic>
      <p:graphicFrame>
        <p:nvGraphicFramePr>
          <p:cNvPr id="6" name="표 69"/>
          <p:cNvGraphicFramePr>
            <a:graphicFrameLocks noGrp="1"/>
          </p:cNvGraphicFramePr>
          <p:nvPr/>
        </p:nvGraphicFramePr>
        <p:xfrm>
          <a:off x="6424295" y="1619885"/>
          <a:ext cx="5118100" cy="4117975"/>
        </p:xfrm>
        <a:graphic>
          <a:graphicData uri="http://schemas.openxmlformats.org/drawingml/2006/table">
            <a:tbl>
              <a:tblPr firstRow="1" bandRow="1" bandCol="1">
                <a:tableStyleId>{5940675A-B579-460E-94D1-54222C63F5DA}</a:tableStyleId>
              </a:tblPr>
              <a:tblGrid>
                <a:gridCol w="2024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9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kern="1200">
                          <a:latin typeface="SB 어그로 Bold" charset="0"/>
                          <a:ea typeface="SB 어그로 Bold" charset="0"/>
                        </a:rPr>
                        <a:t>게임명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제 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5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인격 (Identity V)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9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kern="1200">
                          <a:latin typeface="SB 어그로 Bold" charset="0"/>
                          <a:ea typeface="SB 어그로 Bold" charset="0"/>
                        </a:rPr>
                        <a:t>개발 및 유통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넷이즈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359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kern="1200">
                          <a:latin typeface="SB 어그로 Bold" charset="0"/>
                          <a:ea typeface="SB 어그로 Bold" charset="0"/>
                        </a:rPr>
                        <a:t>플랫폼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Window, Android, IOS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359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kern="1200">
                          <a:latin typeface="SB 어그로 Bold" charset="0"/>
                          <a:ea typeface="SB 어그로 Bold" charset="0"/>
                        </a:rPr>
                        <a:t>출시일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2018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년 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3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월 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2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일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359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kern="1200">
                          <a:latin typeface="SB 어그로 Bold" charset="0"/>
                          <a:ea typeface="SB 어그로 Bold" charset="0"/>
                        </a:rPr>
                        <a:t>장르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롤 플레잉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, 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비대칭 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PVP, 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호러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14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47980" y="170180"/>
            <a:ext cx="429958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 fontScale="90000"/>
          </a:bodyPr>
          <a:lstStyle/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기획 의도 및 시스템 </a:t>
            </a:r>
            <a:r>
              <a:rPr lang="ko-KR" altLang="en-US">
                <a:solidFill>
                  <a:srgbClr val="262626"/>
                </a:solidFill>
                <a:latin typeface="SB 어그로 Bold" charset="0"/>
                <a:ea typeface="SB 어그로 Bold" charset="0"/>
              </a:rPr>
              <a:t>소개</a:t>
            </a:r>
            <a:endParaRPr lang="ko-KR" altLang="en-US">
              <a:latin typeface="SB 어그로 Bold" charset="0"/>
              <a:ea typeface="SB 어그로 Bold" charset="0"/>
            </a:endParaRP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347980" y="4796155"/>
            <a:ext cx="11721465" cy="186372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 fontScale="92500" lnSpcReduction="2000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 sz="1800" dirty="0">
                <a:latin typeface="Gowun Dodum" charset="0"/>
                <a:ea typeface="Gowun Dodum" charset="0"/>
              </a:rPr>
              <a:t>제 5인격은 현재 </a:t>
            </a:r>
            <a:r>
              <a:rPr lang="ko-KR" altLang="en-US" sz="1800" dirty="0">
                <a:solidFill>
                  <a:srgbClr val="FC6600"/>
                </a:solidFill>
                <a:latin typeface="Gowun Dodum" charset="0"/>
                <a:ea typeface="Gowun Dodum" charset="0"/>
              </a:rPr>
              <a:t>스킨 공유 시스템</a:t>
            </a:r>
            <a:r>
              <a:rPr lang="ko-KR" altLang="en-US" sz="1800" dirty="0">
                <a:latin typeface="Gowun Dodum" charset="0"/>
                <a:ea typeface="Gowun Dodum" charset="0"/>
              </a:rPr>
              <a:t>은 있지만 </a:t>
            </a:r>
            <a:r>
              <a:rPr lang="ko-KR" altLang="en-US" sz="1800" dirty="0">
                <a:solidFill>
                  <a:srgbClr val="FC6600"/>
                </a:solidFill>
                <a:latin typeface="Gowun Dodum" charset="0"/>
                <a:ea typeface="Gowun Dodum" charset="0"/>
              </a:rPr>
              <a:t>스킨 교환 시스템</a:t>
            </a:r>
            <a:r>
              <a:rPr lang="ko-KR" altLang="en-US" sz="1800" dirty="0">
                <a:latin typeface="Gowun Dodum" charset="0"/>
                <a:ea typeface="Gowun Dodum" charset="0"/>
              </a:rPr>
              <a:t>은 </a:t>
            </a:r>
            <a:r>
              <a:rPr lang="ko-KR" altLang="en-US" sz="1800" dirty="0" smtClean="0">
                <a:latin typeface="Gowun Dodum" charset="0"/>
                <a:ea typeface="Gowun Dodum" charset="0"/>
              </a:rPr>
              <a:t>없습니다</a:t>
            </a:r>
            <a:r>
              <a:rPr lang="en-US" altLang="ko-KR" sz="1800" dirty="0" smtClean="0">
                <a:latin typeface="Gowun Dodum" charset="0"/>
                <a:ea typeface="Gowun Dodum" charset="0"/>
              </a:rPr>
              <a:t>.</a:t>
            </a:r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228600" indent="-228600">
              <a:buFont typeface="Arial"/>
              <a:buChar char="•"/>
            </a:pPr>
            <a:r>
              <a:rPr lang="ko-KR" altLang="en-US" sz="1800" dirty="0">
                <a:latin typeface="Gowun Dodum" charset="0"/>
                <a:ea typeface="Gowun Dodum" charset="0"/>
              </a:rPr>
              <a:t>심지어 스킨 공유 시스템은 일정 누적 충전 금액 보상을 충족시켜야만 사용할 수 있는데 금액이 상당해서 대다수 유저가 부담을 느끼고 있는 </a:t>
            </a:r>
            <a:r>
              <a:rPr lang="ko-KR" altLang="en-US" sz="1800" dirty="0" smtClean="0">
                <a:latin typeface="Gowun Dodum" charset="0"/>
                <a:ea typeface="Gowun Dodum" charset="0"/>
              </a:rPr>
              <a:t>상황입니다</a:t>
            </a:r>
            <a:r>
              <a:rPr lang="ko-KR" altLang="en-US" sz="1800" dirty="0">
                <a:latin typeface="Gowun Dodum" charset="0"/>
                <a:ea typeface="Gowun Dodum" charset="0"/>
              </a:rPr>
              <a:t>.</a:t>
            </a:r>
          </a:p>
          <a:p>
            <a:pPr marL="228600" indent="-228600">
              <a:buFont typeface="Arial"/>
              <a:buChar char="•"/>
            </a:pPr>
            <a:r>
              <a:rPr lang="ko-KR" altLang="en-US" sz="1800" dirty="0">
                <a:latin typeface="Gowun Dodum" charset="0"/>
                <a:ea typeface="Gowun Dodum" charset="0"/>
              </a:rPr>
              <a:t>유독 다른 게임에 비해 스킨에 따라 플레이 할 때 느껴지는 </a:t>
            </a:r>
            <a:r>
              <a:rPr lang="ko-KR" altLang="en-US" sz="1800" dirty="0" err="1">
                <a:latin typeface="Gowun Dodum" charset="0"/>
                <a:ea typeface="Gowun Dodum" charset="0"/>
              </a:rPr>
              <a:t>조작감이</a:t>
            </a:r>
            <a:r>
              <a:rPr lang="ko-KR" altLang="en-US" sz="1800" dirty="0">
                <a:latin typeface="Gowun Dodum" charset="0"/>
                <a:ea typeface="Gowun Dodum" charset="0"/>
              </a:rPr>
              <a:t> 다르기에 스킨이 상당히 </a:t>
            </a:r>
            <a:r>
              <a:rPr lang="ko-KR" altLang="en-US" sz="1800" dirty="0" smtClean="0">
                <a:latin typeface="Gowun Dodum" charset="0"/>
                <a:ea typeface="Gowun Dodum" charset="0"/>
              </a:rPr>
              <a:t>중요한 게임입니다</a:t>
            </a:r>
            <a:r>
              <a:rPr lang="en-US" altLang="ko-KR" sz="1800" dirty="0">
                <a:latin typeface="Gowun Dodum" charset="0"/>
                <a:ea typeface="Gowun Dodum" charset="0"/>
              </a:rPr>
              <a:t>.</a:t>
            </a:r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228600" indent="-228600">
              <a:buFontTx/>
              <a:buNone/>
            </a:pPr>
            <a:endParaRPr lang="ko-KR" altLang="en-US" sz="1800" dirty="0">
              <a:latin typeface="Gowun Dodum" charset="0"/>
              <a:ea typeface="Gowun Dodum" charset="0"/>
            </a:endParaRPr>
          </a:p>
          <a:p>
            <a:pPr marL="228600" indent="-228600">
              <a:buFont typeface="Arial"/>
              <a:buChar char="•"/>
            </a:pPr>
            <a:r>
              <a:rPr lang="ko-KR" altLang="en-US" sz="1945" b="1" u="sng" dirty="0">
                <a:solidFill>
                  <a:srgbClr val="FC6600"/>
                </a:solidFill>
                <a:latin typeface="Gowun Dodum" charset="0"/>
                <a:ea typeface="Gowun Dodum" charset="0"/>
              </a:rPr>
              <a:t>이러한 불편한 경험을 개선시켜줄 수 있는 스킨 교환 </a:t>
            </a:r>
            <a:r>
              <a:rPr lang="ko-KR" altLang="en-US" sz="1945" b="1" u="sng" dirty="0" smtClean="0">
                <a:solidFill>
                  <a:srgbClr val="FC6600"/>
                </a:solidFill>
                <a:latin typeface="Gowun Dodum" charset="0"/>
                <a:ea typeface="Gowun Dodum" charset="0"/>
              </a:rPr>
              <a:t>시스템</a:t>
            </a:r>
            <a:r>
              <a:rPr lang="ko-KR" altLang="en-US" sz="1945" b="1" dirty="0" smtClean="0">
                <a:solidFill>
                  <a:srgbClr val="262626"/>
                </a:solidFill>
                <a:latin typeface="Gowun Dodum" charset="0"/>
                <a:ea typeface="Gowun Dodum" charset="0"/>
              </a:rPr>
              <a:t>을 기획해 보았습니다</a:t>
            </a:r>
            <a:r>
              <a:rPr lang="en-US" altLang="ko-KR" sz="1945" b="1" dirty="0" smtClean="0">
                <a:solidFill>
                  <a:srgbClr val="262626"/>
                </a:solidFill>
                <a:latin typeface="Gowun Dodum" charset="0"/>
                <a:ea typeface="Gowun Dodum" charset="0"/>
              </a:rPr>
              <a:t>.</a:t>
            </a:r>
            <a:endParaRPr lang="ko-KR" altLang="en-US" sz="1945" b="1" dirty="0">
              <a:solidFill>
                <a:srgbClr val="262626"/>
              </a:solidFill>
              <a:latin typeface="Gowun Dodum" charset="0"/>
              <a:ea typeface="Gowun Dodum" charset="0"/>
            </a:endParaRPr>
          </a:p>
        </p:txBody>
      </p:sp>
      <p:pic>
        <p:nvPicPr>
          <p:cNvPr id="4" name="그림 40" descr="C:/Users/rtysu/AppData/Roaming/PolarisOffice/ETemp/17232_8439216/fImage1378001196500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385" y="1060450"/>
            <a:ext cx="6699250" cy="3189605"/>
          </a:xfrm>
          <a:prstGeom prst="rect">
            <a:avLst/>
          </a:prstGeom>
          <a:noFill/>
        </p:spPr>
      </p:pic>
      <p:pic>
        <p:nvPicPr>
          <p:cNvPr id="5" name="그림 41" descr="C:/Users/rtysu/AppData/Roaming/PolarisOffice/ETemp/17232_8439216/fImage641491209169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5" y="1061085"/>
            <a:ext cx="4871720" cy="3201035"/>
          </a:xfrm>
          <a:prstGeom prst="rect">
            <a:avLst/>
          </a:prstGeom>
          <a:noFill/>
        </p:spPr>
      </p:pic>
      <p:sp>
        <p:nvSpPr>
          <p:cNvPr id="6" name="텍스트 상자 70"/>
          <p:cNvSpPr txBox="1">
            <a:spLocks/>
          </p:cNvSpPr>
          <p:nvPr/>
        </p:nvSpPr>
        <p:spPr>
          <a:xfrm>
            <a:off x="1031240" y="4249420"/>
            <a:ext cx="3491865" cy="2622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100" b="1">
                <a:latin typeface="맑은 고딕" charset="0"/>
                <a:ea typeface="맑은 고딕" charset="0"/>
              </a:rPr>
              <a:t>스킨을 착용하고 게임 중인 프로 선수들 (출처 : 뉴스)</a:t>
            </a:r>
            <a:endParaRPr lang="ko-KR" altLang="en-US" sz="1100" b="1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71"/>
          <p:cNvSpPr txBox="1">
            <a:spLocks/>
          </p:cNvSpPr>
          <p:nvPr/>
        </p:nvSpPr>
        <p:spPr>
          <a:xfrm>
            <a:off x="6920230" y="4249420"/>
            <a:ext cx="3578860" cy="2622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100" b="1">
                <a:latin typeface="맑은 고딕" charset="0"/>
                <a:ea typeface="맑은 고딕" charset="0"/>
              </a:rPr>
              <a:t>20만 메아리</a:t>
            </a:r>
            <a:r>
              <a:rPr lang="ko-KR" sz="1100" b="1">
                <a:latin typeface="맑은 고딕" charset="0"/>
                <a:ea typeface="맑은 고딕" charset="0"/>
              </a:rPr>
              <a:t> 누적 충전 보상 (현질로 약 300만원 이상)</a:t>
            </a:r>
            <a:endParaRPr lang="ko-KR" altLang="en-US" sz="1100" b="1">
              <a:latin typeface="맑은 고딕" charset="0"/>
              <a:ea typeface="맑은 고딕" charset="0"/>
            </a:endParaRPr>
          </a:p>
        </p:txBody>
      </p:sp>
      <p:sp>
        <p:nvSpPr>
          <p:cNvPr id="8" name="도형 72"/>
          <p:cNvSpPr>
            <a:spLocks/>
          </p:cNvSpPr>
          <p:nvPr/>
        </p:nvSpPr>
        <p:spPr>
          <a:xfrm>
            <a:off x="7908925" y="1789430"/>
            <a:ext cx="580390" cy="62039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77"/>
          <p:cNvSpPr txBox="1">
            <a:spLocks/>
          </p:cNvSpPr>
          <p:nvPr/>
        </p:nvSpPr>
        <p:spPr>
          <a:xfrm>
            <a:off x="7599045" y="1360170"/>
            <a:ext cx="1350645" cy="43116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1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현재 존재하는</a:t>
            </a:r>
            <a:endParaRPr lang="ko-KR" altLang="en-US" sz="11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1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스킨 </a:t>
            </a:r>
            <a:r>
              <a:rPr lang="ko-KR" sz="11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공유 시스템</a:t>
            </a:r>
            <a:endParaRPr lang="ko-KR" altLang="en-US" sz="11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35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/>
          <a:p>
            <a:pPr marL="0" indent="0">
              <a:buFontTx/>
              <a:buNone/>
            </a:pPr>
            <a:r>
              <a:rPr lang="ko-KR" altLang="en-US">
                <a:ln w="0" cap="flat" cmpd="sng">
                  <a:noFill/>
                  <a:prstDash/>
                </a:ln>
                <a:solidFill>
                  <a:srgbClr val="262626"/>
                </a:solidFill>
                <a:latin typeface="SB 어그로 Bold" charset="0"/>
                <a:ea typeface="SB 어그로 Bold" charset="0"/>
              </a:rPr>
              <a:t>기대 효과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347980" y="5149850"/>
            <a:ext cx="11485245" cy="15201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 sz="1800" dirty="0">
                <a:solidFill>
                  <a:srgbClr val="FC6600"/>
                </a:solidFill>
                <a:latin typeface="Gowun Dodum" charset="0"/>
                <a:ea typeface="Gowun Dodum" charset="0"/>
              </a:rPr>
              <a:t>최소 누적 충전 보상</a:t>
            </a:r>
            <a:r>
              <a:rPr lang="ko-KR" altLang="en-US" sz="1800" dirty="0">
                <a:latin typeface="Gowun Dodum" charset="0"/>
                <a:ea typeface="Gowun Dodum" charset="0"/>
              </a:rPr>
              <a:t>만 </a:t>
            </a:r>
            <a:r>
              <a:rPr lang="ko-KR" altLang="en-US" sz="1800" dirty="0">
                <a:solidFill>
                  <a:srgbClr val="262626"/>
                </a:solidFill>
                <a:latin typeface="Gowun Dodum" charset="0"/>
                <a:ea typeface="Gowun Dodum" charset="0"/>
              </a:rPr>
              <a:t>달성하고서도</a:t>
            </a:r>
            <a:r>
              <a:rPr lang="ko-KR" altLang="en-US" sz="1800" dirty="0">
                <a:latin typeface="Gowun Dodum" charset="0"/>
                <a:ea typeface="Gowun Dodum" charset="0"/>
              </a:rPr>
              <a:t> 사용할 수 있는 </a:t>
            </a:r>
            <a:r>
              <a:rPr lang="ko-KR" altLang="en-US" sz="1800" b="0" dirty="0">
                <a:solidFill>
                  <a:srgbClr val="FC6600"/>
                </a:solidFill>
                <a:latin typeface="Gowun Dodum" charset="0"/>
                <a:ea typeface="Gowun Dodum" charset="0"/>
              </a:rPr>
              <a:t>스킨 교환 시스템</a:t>
            </a:r>
            <a:endParaRPr lang="ko-KR" altLang="en-US" dirty="0">
              <a:latin typeface="Gowun Dodum" charset="0"/>
              <a:ea typeface="Gowun Dodum" charset="0"/>
            </a:endParaRPr>
          </a:p>
          <a:p>
            <a:pPr marL="228600" indent="-228600">
              <a:buFont typeface="Arial"/>
              <a:buChar char="•"/>
            </a:pPr>
            <a:r>
              <a:rPr lang="ko-KR" altLang="en-US" dirty="0">
                <a:latin typeface="Gowun Dodum" charset="0"/>
                <a:ea typeface="Gowun Dodum" charset="0"/>
              </a:rPr>
              <a:t>원했던 스킨을 위해 뒤에서 불법적인 계정 거래를 하다가 피해를 입었던 경우가 상당히 줄어들 </a:t>
            </a:r>
            <a:r>
              <a:rPr lang="ko-KR" altLang="en-US" dirty="0" smtClean="0">
                <a:latin typeface="Gowun Dodum" charset="0"/>
                <a:ea typeface="Gowun Dodum" charset="0"/>
              </a:rPr>
              <a:t>것입니다</a:t>
            </a:r>
            <a:r>
              <a:rPr lang="ko-KR" altLang="en-US" dirty="0">
                <a:latin typeface="Gowun Dodum" charset="0"/>
                <a:ea typeface="Gowun Dodum" charset="0"/>
              </a:rPr>
              <a:t>.</a:t>
            </a:r>
          </a:p>
          <a:p>
            <a:pPr marL="228600" indent="-228600">
              <a:buFont typeface="Arial"/>
              <a:buChar char="•"/>
            </a:pPr>
            <a:r>
              <a:rPr lang="ko-KR" altLang="en-US" dirty="0" err="1">
                <a:latin typeface="Gowun Dodum" charset="0"/>
                <a:ea typeface="Gowun Dodum" charset="0"/>
              </a:rPr>
              <a:t>콜라보</a:t>
            </a:r>
            <a:r>
              <a:rPr lang="en-US" altLang="ko-KR" dirty="0">
                <a:latin typeface="Gowun Dodum" charset="0"/>
                <a:ea typeface="Gowun Dodum" charset="0"/>
              </a:rPr>
              <a:t>, </a:t>
            </a:r>
            <a:r>
              <a:rPr lang="ko-KR" altLang="en-US" dirty="0">
                <a:latin typeface="Gowun Dodum" charset="0"/>
                <a:ea typeface="Gowun Dodum" charset="0"/>
              </a:rPr>
              <a:t>한정 스킨이 많기 때문에 유저들도 그동안 가지고 싶었던 스킨을 가질 수 있다는 것에 높은 만족도를 보여주어 유저들의 </a:t>
            </a:r>
            <a:r>
              <a:rPr lang="ko-KR" altLang="en-US" dirty="0" err="1">
                <a:latin typeface="Gowun Dodum" charset="0"/>
                <a:ea typeface="Gowun Dodum" charset="0"/>
              </a:rPr>
              <a:t>니즈를</a:t>
            </a:r>
            <a:r>
              <a:rPr lang="ko-KR" altLang="en-US" dirty="0">
                <a:latin typeface="Gowun Dodum" charset="0"/>
                <a:ea typeface="Gowun Dodum" charset="0"/>
              </a:rPr>
              <a:t> 충족할 수 </a:t>
            </a:r>
            <a:r>
              <a:rPr lang="ko-KR" altLang="en-US" dirty="0" smtClean="0">
                <a:latin typeface="Gowun Dodum" charset="0"/>
                <a:ea typeface="Gowun Dodum" charset="0"/>
              </a:rPr>
              <a:t>있습니다</a:t>
            </a:r>
            <a:r>
              <a:rPr lang="en-US" altLang="ko-KR" dirty="0">
                <a:latin typeface="Gowun Dodum" charset="0"/>
                <a:ea typeface="Gowun Dodum" charset="0"/>
              </a:rPr>
              <a:t>.</a:t>
            </a:r>
            <a:endParaRPr lang="ko-KR" altLang="en-US" dirty="0">
              <a:latin typeface="Gowun Dodum" charset="0"/>
              <a:ea typeface="Gowun Dodum" charset="0"/>
            </a:endParaRPr>
          </a:p>
        </p:txBody>
      </p:sp>
      <p:pic>
        <p:nvPicPr>
          <p:cNvPr id="4" name="그림 4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1059180"/>
            <a:ext cx="7529830" cy="3580130"/>
          </a:xfrm>
          <a:prstGeom prst="rect">
            <a:avLst/>
          </a:prstGeom>
          <a:noFill/>
        </p:spPr>
      </p:pic>
      <p:sp>
        <p:nvSpPr>
          <p:cNvPr id="5" name="텍스트 상자 97"/>
          <p:cNvSpPr txBox="1">
            <a:spLocks/>
          </p:cNvSpPr>
          <p:nvPr/>
        </p:nvSpPr>
        <p:spPr>
          <a:xfrm>
            <a:off x="8229600" y="1839595"/>
            <a:ext cx="3780790" cy="230960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228600" indent="-228600">
              <a:buFontTx/>
              <a:buNone/>
            </a:pPr>
            <a:r>
              <a:rPr lang="ko-KR" altLang="en-US" dirty="0"/>
              <a:t>	</a:t>
            </a:r>
          </a:p>
          <a:p>
            <a:pPr marL="228600" indent="-228600">
              <a:buFontTx/>
              <a:buNone/>
            </a:pPr>
            <a:r>
              <a:rPr lang="ko-KR" altLang="en-US" dirty="0"/>
              <a:t>	</a:t>
            </a:r>
            <a:r>
              <a:rPr lang="ko-KR" altLang="en-US" dirty="0">
                <a:latin typeface="Gowun Dodum" charset="0"/>
                <a:ea typeface="Gowun Dodum" charset="0"/>
              </a:rPr>
              <a:t>자신에게 없는 스킨을 사용하기 위해서는 상당히 부담되는 누적 충전 </a:t>
            </a:r>
            <a:r>
              <a:rPr lang="ko-KR" altLang="en-US" dirty="0" err="1">
                <a:latin typeface="Gowun Dodum" charset="0"/>
                <a:ea typeface="Gowun Dodum" charset="0"/>
              </a:rPr>
              <a:t>보상밖에</a:t>
            </a:r>
            <a:r>
              <a:rPr lang="ko-KR" altLang="en-US" dirty="0">
                <a:latin typeface="Gowun Dodum" charset="0"/>
                <a:ea typeface="Gowun Dodum" charset="0"/>
              </a:rPr>
              <a:t> 방법이 없었기에 대부분의 유저들은 </a:t>
            </a:r>
            <a:r>
              <a:rPr lang="ko-KR" altLang="en-US" dirty="0">
                <a:solidFill>
                  <a:schemeClr val="accent1">
                    <a:lumMod val="75000"/>
                    <a:lumOff val="0"/>
                  </a:schemeClr>
                </a:solidFill>
                <a:latin typeface="Gowun Dodum" charset="0"/>
                <a:ea typeface="Gowun Dodum" charset="0"/>
              </a:rPr>
              <a:t>지인에게 공유</a:t>
            </a:r>
            <a:r>
              <a:rPr lang="ko-KR" altLang="en-US" dirty="0">
                <a:latin typeface="Gowun Dodum" charset="0"/>
                <a:ea typeface="Gowun Dodum" charset="0"/>
              </a:rPr>
              <a:t> 받거나 </a:t>
            </a:r>
            <a:r>
              <a:rPr lang="ko-KR" altLang="en-US" dirty="0">
                <a:solidFill>
                  <a:schemeClr val="accent1">
                    <a:lumMod val="75000"/>
                    <a:lumOff val="0"/>
                  </a:schemeClr>
                </a:solidFill>
                <a:latin typeface="Gowun Dodum" charset="0"/>
                <a:ea typeface="Gowun Dodum" charset="0"/>
              </a:rPr>
              <a:t>단념</a:t>
            </a:r>
            <a:r>
              <a:rPr lang="ko-KR" altLang="en-US" dirty="0">
                <a:latin typeface="Gowun Dodum" charset="0"/>
                <a:ea typeface="Gowun Dodum" charset="0"/>
              </a:rPr>
              <a:t>하며 플레이를 </a:t>
            </a:r>
            <a:r>
              <a:rPr lang="ko-KR" altLang="en-US" dirty="0" smtClean="0">
                <a:latin typeface="Gowun Dodum" charset="0"/>
                <a:ea typeface="Gowun Dodum" charset="0"/>
              </a:rPr>
              <a:t>해왔습니다</a:t>
            </a:r>
            <a:r>
              <a:rPr lang="ko-KR" altLang="en-US" dirty="0">
                <a:latin typeface="Gowun Dodum" charset="0"/>
                <a:ea typeface="Gowun Dodum" charset="0"/>
              </a:rPr>
              <a:t>. </a:t>
            </a:r>
          </a:p>
          <a:p>
            <a:pPr marL="228600" indent="-228600">
              <a:buFontTx/>
              <a:buNone/>
            </a:pP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sp>
        <p:nvSpPr>
          <p:cNvPr id="6" name="텍스트 상자 98"/>
          <p:cNvSpPr txBox="1">
            <a:spLocks/>
          </p:cNvSpPr>
          <p:nvPr/>
        </p:nvSpPr>
        <p:spPr>
          <a:xfrm>
            <a:off x="3349625" y="4639310"/>
            <a:ext cx="1910715" cy="2622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100" b="1">
                <a:latin typeface="맑은 고딕" charset="0"/>
                <a:ea typeface="맑은 고딕" charset="0"/>
              </a:rPr>
              <a:t>제</a:t>
            </a:r>
            <a:r>
              <a:rPr lang="ko-KR" sz="1100" b="1">
                <a:latin typeface="맑은 고딕" charset="0"/>
                <a:ea typeface="맑은 고딕" charset="0"/>
              </a:rPr>
              <a:t> 5인격 내 스킨 수집 도감</a:t>
            </a:r>
            <a:endParaRPr lang="ko-KR" altLang="en-US" sz="1100" b="1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16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시스템 규칙</a:t>
            </a:r>
          </a:p>
        </p:txBody>
      </p:sp>
      <p:pic>
        <p:nvPicPr>
          <p:cNvPr id="5" name="그림 43" descr="C:/Users/rtysu/AppData/Roaming/PolarisOffice/ETemp/17232_8439216/fImage951181225724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499870"/>
            <a:ext cx="6670675" cy="4330065"/>
          </a:xfrm>
          <a:prstGeom prst="rect">
            <a:avLst/>
          </a:prstGeom>
          <a:noFill/>
        </p:spPr>
      </p:pic>
      <p:pic>
        <p:nvPicPr>
          <p:cNvPr id="6" name="그림 85" descr="C:/Users/rtysu/AppData/Roaming/PolarisOffice/ETemp/17232_8439216/fImage836214914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635" y="2399665"/>
            <a:ext cx="499110" cy="511810"/>
          </a:xfrm>
          <a:prstGeom prst="rect">
            <a:avLst/>
          </a:prstGeom>
          <a:noFill/>
        </p:spPr>
      </p:pic>
      <p:sp>
        <p:nvSpPr>
          <p:cNvPr id="7" name="도형 86"/>
          <p:cNvSpPr>
            <a:spLocks/>
          </p:cNvSpPr>
          <p:nvPr/>
        </p:nvSpPr>
        <p:spPr>
          <a:xfrm>
            <a:off x="3369310" y="2359660"/>
            <a:ext cx="600710" cy="58039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90"/>
          <p:cNvSpPr txBox="1">
            <a:spLocks/>
          </p:cNvSpPr>
          <p:nvPr/>
        </p:nvSpPr>
        <p:spPr>
          <a:xfrm>
            <a:off x="3009900" y="1909445"/>
            <a:ext cx="1380490" cy="4629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2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새로 추가한</a:t>
            </a:r>
            <a:endParaRPr lang="ko-KR" altLang="en-US" sz="12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2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스킨 교환 시스템</a:t>
            </a:r>
            <a:endParaRPr lang="ko-KR" altLang="en-US" sz="12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9" name="표 9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078380"/>
              </p:ext>
            </p:extLst>
          </p:nvPr>
        </p:nvGraphicFramePr>
        <p:xfrm>
          <a:off x="7199630" y="1380490"/>
          <a:ext cx="4919980" cy="5074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0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614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altLang="en-US" sz="2000" kern="1200">
                          <a:latin typeface="SB 어그로 Bold" charset="0"/>
                          <a:ea typeface="SB 어그로 Bold" charset="0"/>
                        </a:rPr>
                        <a:t>사용 조건</a:t>
                      </a:r>
                      <a:endParaRPr lang="ko-KR" altLang="en-US" sz="2000" b="0" i="0" kern="120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주간 교환 횟수 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6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회 이하의 유저</a:t>
                      </a:r>
                      <a:r>
                        <a:rPr lang="en-US" altLang="ko-KR" kern="1200">
                          <a:latin typeface="Gowun Dodum" charset="0"/>
                          <a:ea typeface="Gowun Dodum" charset="0"/>
                        </a:rPr>
                        <a:t>, </a:t>
                      </a:r>
                      <a:r>
                        <a:rPr lang="ko-KR" altLang="en-US" kern="1200">
                          <a:latin typeface="Gowun Dodum" charset="0"/>
                          <a:ea typeface="Gowun Dodum" charset="0"/>
                        </a:rPr>
                        <a:t>최소 누적 충전 보상 수령자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3160">
                <a:tc gridSpan="2"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1. </a:t>
                      </a:r>
                      <a:r>
                        <a:rPr lang="ko-KR" altLang="en-US" kern="1200" dirty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상호 동의 하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에 이루어져야 </a:t>
                      </a:r>
                      <a:r>
                        <a:rPr lang="ko-KR" altLang="en-US" kern="1200" dirty="0" smtClean="0">
                          <a:latin typeface="Gowun Dodum" charset="0"/>
                          <a:ea typeface="Gowun Dodum" charset="0"/>
                        </a:rPr>
                        <a:t>합니다</a:t>
                      </a:r>
                      <a:r>
                        <a:rPr lang="en-US" altLang="ko-KR" kern="1200" dirty="0"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2. 스킨 교환을 원하는 유저와 </a:t>
                      </a:r>
                      <a:r>
                        <a:rPr lang="ko-KR" altLang="en-US" kern="1200" dirty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팀을 구성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해야 </a:t>
                      </a:r>
                      <a:r>
                        <a:rPr lang="ko-KR" altLang="en-US" kern="1200" dirty="0" smtClean="0">
                          <a:latin typeface="Gowun Dodum" charset="0"/>
                          <a:ea typeface="Gowun Dodum" charset="0"/>
                        </a:rPr>
                        <a:t>합니다</a:t>
                      </a:r>
                      <a:r>
                        <a:rPr lang="en-US" altLang="ko-KR" kern="1200" dirty="0"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ko-KR" altLang="ko-KR" kern="1200" dirty="0">
                          <a:latin typeface="Gowun Dodum" charset="0"/>
                          <a:ea typeface="Gowun Dodum" charset="0"/>
                        </a:rPr>
                        <a:t>3. 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교환을 원하는 유저들이 모두 </a:t>
                      </a:r>
                      <a:r>
                        <a:rPr lang="ko-KR" altLang="en-US" kern="1200" dirty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최소 누적 충전 보상을 달성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해야 </a:t>
                      </a:r>
                      <a:r>
                        <a:rPr lang="ko-KR" altLang="en-US" kern="1200" dirty="0" smtClean="0">
                          <a:latin typeface="Gowun Dodum" charset="0"/>
                          <a:ea typeface="Gowun Dodum" charset="0"/>
                        </a:rPr>
                        <a:t>합니다</a:t>
                      </a:r>
                      <a:r>
                        <a:rPr lang="en-US" altLang="ko-KR" kern="1200" dirty="0"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ko-KR" altLang="ko-KR" kern="1200" dirty="0">
                          <a:latin typeface="Gowun Dodum" charset="0"/>
                          <a:ea typeface="Gowun Dodum" charset="0"/>
                        </a:rPr>
                        <a:t>4. 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한 쪽만 </a:t>
                      </a:r>
                      <a:r>
                        <a:rPr lang="ko-KR" altLang="en-US" kern="1200" dirty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일방적으로 보낼 수는 </a:t>
                      </a:r>
                      <a:r>
                        <a:rPr lang="ko-KR" altLang="en-US" kern="1200" dirty="0" smtClean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없습니다</a:t>
                      </a:r>
                      <a:r>
                        <a:rPr lang="en-US" altLang="ko-KR" kern="1200" dirty="0"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ko-KR" altLang="ko-KR" kern="1200" dirty="0">
                          <a:latin typeface="Gowun Dodum" charset="0"/>
                          <a:ea typeface="Gowun Dodum" charset="0"/>
                        </a:rPr>
                        <a:t>5. 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교환하려는 </a:t>
                      </a:r>
                      <a:r>
                        <a:rPr lang="ko-KR" altLang="en-US" kern="1200" dirty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스킨의 등급은 같지 않아도 </a:t>
                      </a:r>
                      <a:r>
                        <a:rPr lang="ko-KR" altLang="en-US" kern="1200" dirty="0" smtClean="0">
                          <a:solidFill>
                            <a:srgbClr val="FC6600"/>
                          </a:solidFill>
                          <a:latin typeface="Gowun Dodum" charset="0"/>
                          <a:ea typeface="Gowun Dodum" charset="0"/>
                        </a:rPr>
                        <a:t>됩니다</a:t>
                      </a:r>
                      <a:r>
                        <a:rPr lang="en-US" altLang="ko-KR" kern="1200" dirty="0"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kern="1200" dirty="0">
                        <a:latin typeface="Gowun Dodum" charset="0"/>
                        <a:ea typeface="Gowun Dodum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FF0000"/>
                          </a:solidFill>
                          <a:latin typeface="Gowun Dodum" charset="0"/>
                          <a:ea typeface="Gowun Dodum" charset="0"/>
                        </a:rPr>
                        <a:t>*</a:t>
                      </a:r>
                      <a:r>
                        <a:rPr lang="ko-KR" altLang="en-US" kern="1200" dirty="0">
                          <a:latin typeface="Gowun Dodum" charset="0"/>
                          <a:ea typeface="Gowun Dodum" charset="0"/>
                        </a:rPr>
                        <a:t> </a:t>
                      </a:r>
                      <a:r>
                        <a:rPr lang="ko-KR" altLang="en-US" kern="1200" dirty="0">
                          <a:solidFill>
                            <a:srgbClr val="FF0000"/>
                          </a:solidFill>
                          <a:latin typeface="Gowun Dodum" charset="0"/>
                          <a:ea typeface="Gowun Dodum" charset="0"/>
                        </a:rPr>
                        <a:t>새 캐릭터 첫 출시 때 시즌 정수 한정으로 나온 캐릭터 고유의 희대의 등급 스킨은 교환할 수 </a:t>
                      </a:r>
                      <a:r>
                        <a:rPr lang="ko-KR" altLang="en-US" kern="1200" dirty="0" smtClean="0">
                          <a:solidFill>
                            <a:srgbClr val="FF0000"/>
                          </a:solidFill>
                          <a:latin typeface="Gowun Dodum" charset="0"/>
                          <a:ea typeface="Gowun Dodum" charset="0"/>
                        </a:rPr>
                        <a:t>없습니다</a:t>
                      </a:r>
                      <a:r>
                        <a:rPr lang="en-US" altLang="ko-KR" kern="1200" dirty="0">
                          <a:solidFill>
                            <a:srgbClr val="FF0000"/>
                          </a:solidFill>
                          <a:latin typeface="Gowun Dodum" charset="0"/>
                          <a:ea typeface="Gowun Dodum" charset="0"/>
                        </a:rPr>
                        <a:t>.</a:t>
                      </a:r>
                      <a:endParaRPr lang="ko-KR" altLang="en-US" sz="1800" b="0" i="0" kern="1200" dirty="0">
                        <a:solidFill>
                          <a:srgbClr val="FC6600"/>
                        </a:solidFill>
                        <a:latin typeface="Gowun Dodum" charset="0"/>
                        <a:ea typeface="Gowun Dodum" charset="0"/>
                      </a:endParaRPr>
                    </a:p>
                  </a:txBody>
                  <a:tcPr marL="90170" marR="90170" marT="46990" marB="46990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92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플로우 차트</a:t>
            </a:r>
          </a:p>
        </p:txBody>
      </p:sp>
      <p:sp>
        <p:nvSpPr>
          <p:cNvPr id="6" name="순서도: 수행의 시작/종료 5"/>
          <p:cNvSpPr/>
          <p:nvPr/>
        </p:nvSpPr>
        <p:spPr>
          <a:xfrm>
            <a:off x="417921" y="1216025"/>
            <a:ext cx="2590800" cy="641985"/>
          </a:xfrm>
          <a:prstGeom prst="flowChartTerminator">
            <a:avLst/>
          </a:prstGeom>
          <a:solidFill>
            <a:schemeClr val="accent3">
              <a:lumMod val="60000"/>
              <a:lumOff val="40000"/>
            </a:schemeClr>
          </a:solidFill>
          <a:ln w="19050" cap="rnd">
            <a:solidFill>
              <a:srgbClr val="DE840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게임 실행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13385" y="2300605"/>
            <a:ext cx="2590800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 희망 유저 초대 또는 팀 참가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13385" y="3301365"/>
            <a:ext cx="2590800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 희망 유저 프로필 클릭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18465" y="4336415"/>
            <a:ext cx="2581275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스킨 교환 클릭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0" name="다이아몬드 9"/>
          <p:cNvSpPr/>
          <p:nvPr/>
        </p:nvSpPr>
        <p:spPr>
          <a:xfrm>
            <a:off x="4521473" y="1972945"/>
            <a:ext cx="2581275" cy="822960"/>
          </a:xfrm>
          <a:prstGeom prst="diamond">
            <a:avLst/>
          </a:prstGeom>
          <a:solidFill>
            <a:srgbClr val="BAD8F8"/>
          </a:solidFill>
          <a:ln w="19050">
            <a:solidFill>
              <a:srgbClr val="5CA2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최소 누적 충전 금액 보상을 달성했는가</a:t>
            </a:r>
          </a:p>
        </p:txBody>
      </p:sp>
      <p:sp>
        <p:nvSpPr>
          <p:cNvPr id="12" name="다이아몬드 11"/>
          <p:cNvSpPr/>
          <p:nvPr/>
        </p:nvSpPr>
        <p:spPr>
          <a:xfrm>
            <a:off x="4516393" y="3042920"/>
            <a:ext cx="2581275" cy="822960"/>
          </a:xfrm>
          <a:prstGeom prst="diamond">
            <a:avLst/>
          </a:prstGeom>
          <a:solidFill>
            <a:srgbClr val="BAD8F8"/>
          </a:solidFill>
          <a:ln w="19050">
            <a:solidFill>
              <a:srgbClr val="5CA2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주간 교환 횟수가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6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 이하인가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499112" y="2092960"/>
            <a:ext cx="2581275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 불가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516392" y="4135392"/>
            <a:ext cx="2581275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교환을 원하는 스킨 클릭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18465" y="5649595"/>
            <a:ext cx="2581275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 실패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7" name="순서도: 수행의 시작/종료 16"/>
          <p:cNvSpPr/>
          <p:nvPr/>
        </p:nvSpPr>
        <p:spPr>
          <a:xfrm>
            <a:off x="8499112" y="5618208"/>
            <a:ext cx="2590800" cy="641985"/>
          </a:xfrm>
          <a:prstGeom prst="flowChartTerminator">
            <a:avLst/>
          </a:prstGeom>
          <a:solidFill>
            <a:schemeClr val="accent3">
              <a:lumMod val="60000"/>
              <a:lumOff val="40000"/>
            </a:schemeClr>
          </a:solidFill>
          <a:ln w="19050" cap="rnd">
            <a:solidFill>
              <a:srgbClr val="DE840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 종료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999696" y="5639117"/>
            <a:ext cx="53403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0070C0"/>
                </a:solidFill>
              </a:rPr>
              <a:t>YES</a:t>
            </a:r>
            <a:endParaRPr lang="ko-KR" altLang="en-US" sz="1600" b="1" dirty="0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12078" y="5650865"/>
            <a:ext cx="50228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NO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318442" y="3791767"/>
            <a:ext cx="53403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0070C0"/>
                </a:solidFill>
              </a:rPr>
              <a:t>YES</a:t>
            </a:r>
            <a:endParaRPr lang="ko-KR" altLang="en-US" sz="1600" b="1" dirty="0">
              <a:solidFill>
                <a:srgbClr val="0070C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323522" y="2730047"/>
            <a:ext cx="53403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0070C0"/>
                </a:solidFill>
              </a:rPr>
              <a:t>YES</a:t>
            </a:r>
            <a:endParaRPr lang="ko-KR" altLang="en-US" sz="1600" b="1" dirty="0">
              <a:solidFill>
                <a:srgbClr val="0070C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982595" y="3134201"/>
            <a:ext cx="50228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NO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957332" y="2079307"/>
            <a:ext cx="50228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NO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8499112" y="4617085"/>
            <a:ext cx="2590800" cy="58293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서로 선택한 스킨 화면 띄우기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63" name="다이아몬드 62"/>
          <p:cNvSpPr/>
          <p:nvPr/>
        </p:nvSpPr>
        <p:spPr>
          <a:xfrm>
            <a:off x="4516392" y="5529580"/>
            <a:ext cx="2581275" cy="822960"/>
          </a:xfrm>
          <a:prstGeom prst="diamond">
            <a:avLst/>
          </a:prstGeom>
          <a:solidFill>
            <a:srgbClr val="BAD8F8"/>
          </a:solidFill>
          <a:ln w="19050">
            <a:solidFill>
              <a:srgbClr val="5CA2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교환하고자 하는 스킨을 올바르게 선택했는가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3" name="꺾인 연결선 2"/>
          <p:cNvCxnSpPr>
            <a:stCxn id="6" idx="2"/>
            <a:endCxn id="7" idx="0"/>
          </p:cNvCxnSpPr>
          <p:nvPr/>
        </p:nvCxnSpPr>
        <p:spPr>
          <a:xfrm rot="5400000">
            <a:off x="1489756" y="2077039"/>
            <a:ext cx="442595" cy="4536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7" idx="2"/>
            <a:endCxn id="8" idx="0"/>
          </p:cNvCxnSpPr>
          <p:nvPr/>
        </p:nvCxnSpPr>
        <p:spPr>
          <a:xfrm>
            <a:off x="1708785" y="2883535"/>
            <a:ext cx="0" cy="4178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8" idx="2"/>
            <a:endCxn id="9" idx="0"/>
          </p:cNvCxnSpPr>
          <p:nvPr/>
        </p:nvCxnSpPr>
        <p:spPr>
          <a:xfrm>
            <a:off x="1708785" y="3884295"/>
            <a:ext cx="318" cy="4521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9" idx="3"/>
            <a:endCxn id="10" idx="1"/>
          </p:cNvCxnSpPr>
          <p:nvPr/>
        </p:nvCxnSpPr>
        <p:spPr>
          <a:xfrm flipV="1">
            <a:off x="2999740" y="2384425"/>
            <a:ext cx="1521733" cy="2243455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10" idx="2"/>
            <a:endCxn id="12" idx="0"/>
          </p:cNvCxnSpPr>
          <p:nvPr/>
        </p:nvCxnSpPr>
        <p:spPr>
          <a:xfrm flipH="1">
            <a:off x="5807031" y="2795905"/>
            <a:ext cx="5080" cy="2470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0" idx="3"/>
            <a:endCxn id="13" idx="1"/>
          </p:cNvCxnSpPr>
          <p:nvPr/>
        </p:nvCxnSpPr>
        <p:spPr>
          <a:xfrm>
            <a:off x="7102748" y="2384425"/>
            <a:ext cx="139636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12" idx="3"/>
            <a:endCxn id="13" idx="2"/>
          </p:cNvCxnSpPr>
          <p:nvPr/>
        </p:nvCxnSpPr>
        <p:spPr>
          <a:xfrm flipV="1">
            <a:off x="7097668" y="2675890"/>
            <a:ext cx="2692082" cy="778510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12" idx="2"/>
            <a:endCxn id="14" idx="0"/>
          </p:cNvCxnSpPr>
          <p:nvPr/>
        </p:nvCxnSpPr>
        <p:spPr>
          <a:xfrm flipH="1">
            <a:off x="5807030" y="3865880"/>
            <a:ext cx="1" cy="2695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4" idx="2"/>
            <a:endCxn id="63" idx="0"/>
          </p:cNvCxnSpPr>
          <p:nvPr/>
        </p:nvCxnSpPr>
        <p:spPr>
          <a:xfrm>
            <a:off x="5807030" y="4718322"/>
            <a:ext cx="0" cy="8112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stCxn id="63" idx="1"/>
            <a:endCxn id="15" idx="3"/>
          </p:cNvCxnSpPr>
          <p:nvPr/>
        </p:nvCxnSpPr>
        <p:spPr>
          <a:xfrm flipH="1">
            <a:off x="2999740" y="5941060"/>
            <a:ext cx="15166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stCxn id="63" idx="3"/>
            <a:endCxn id="58" idx="1"/>
          </p:cNvCxnSpPr>
          <p:nvPr/>
        </p:nvCxnSpPr>
        <p:spPr>
          <a:xfrm flipV="1">
            <a:off x="7097667" y="4908550"/>
            <a:ext cx="1401445" cy="1032510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58" idx="2"/>
            <a:endCxn id="17" idx="0"/>
          </p:cNvCxnSpPr>
          <p:nvPr/>
        </p:nvCxnSpPr>
        <p:spPr>
          <a:xfrm>
            <a:off x="9794512" y="5200015"/>
            <a:ext cx="0" cy="4181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70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1049655" y="5519420"/>
            <a:ext cx="10094595" cy="861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>
              <a:buFontTx/>
              <a:buNone/>
            </a:pPr>
            <a:r>
              <a:rPr lang="ko-KR" altLang="en-US" sz="2400" b="1">
                <a:latin typeface="SB 어그로 Bold" charset="0"/>
                <a:ea typeface="SB 어그로 Bold" charset="0"/>
              </a:rPr>
              <a:t>제 </a:t>
            </a:r>
            <a:r>
              <a:rPr lang="en-US" altLang="ko-KR" sz="2400" b="1">
                <a:latin typeface="SB 어그로 Bold" charset="0"/>
                <a:ea typeface="SB 어그로 Bold" charset="0"/>
              </a:rPr>
              <a:t>5</a:t>
            </a:r>
            <a:r>
              <a:rPr lang="ko-KR" altLang="en-US" sz="2400" b="1">
                <a:latin typeface="SB 어그로 Bold" charset="0"/>
                <a:ea typeface="SB 어그로 Bold" charset="0"/>
              </a:rPr>
              <a:t>인격 게임 실행 후 메인 화면 진입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진입 플로우</a:t>
            </a:r>
          </a:p>
        </p:txBody>
      </p:sp>
      <p:pic>
        <p:nvPicPr>
          <p:cNvPr id="5" name="그림 4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5" y="1264920"/>
            <a:ext cx="10113010" cy="41452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7250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1280" y="5227955"/>
            <a:ext cx="5622290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게임 입장 후 친구목록 클릭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47980" y="170180"/>
            <a:ext cx="2657475" cy="88646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182880" tIns="182880" rIns="182880" bIns="182880" numCol="1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2800" cap="all" spc="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FontTx/>
              <a:buNone/>
            </a:pPr>
            <a:r>
              <a:rPr lang="ko-KR" altLang="en-US">
                <a:latin typeface="SB 어그로 Bold" charset="0"/>
                <a:ea typeface="SB 어그로 Bold" charset="0"/>
              </a:rPr>
              <a:t>진입 플로우</a:t>
            </a:r>
          </a:p>
        </p:txBody>
      </p:sp>
      <p:pic>
        <p:nvPicPr>
          <p:cNvPr id="5" name="그림 4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975" y="1596390"/>
            <a:ext cx="6356350" cy="3383280"/>
          </a:xfrm>
          <a:prstGeom prst="rect">
            <a:avLst/>
          </a:prstGeom>
          <a:noFill/>
        </p:spPr>
      </p:pic>
      <p:pic>
        <p:nvPicPr>
          <p:cNvPr id="6" name="그림 4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" y="1598930"/>
            <a:ext cx="5649595" cy="3380740"/>
          </a:xfrm>
          <a:prstGeom prst="rect">
            <a:avLst/>
          </a:prstGeom>
          <a:noFill/>
        </p:spPr>
      </p:pic>
      <p:sp>
        <p:nvSpPr>
          <p:cNvPr id="8" name="내용 개체 틀 117"/>
          <p:cNvSpPr txBox="1">
            <a:spLocks noGrp="1"/>
          </p:cNvSpPr>
          <p:nvPr/>
        </p:nvSpPr>
        <p:spPr>
          <a:xfrm>
            <a:off x="5775325" y="5227955"/>
            <a:ext cx="6318885" cy="5530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SB 어그로 Bold" charset="0"/>
                <a:ea typeface="SB 어그로 Bold" charset="0"/>
              </a:rPr>
              <a:t>교환을 원하는 유저 초대</a:t>
            </a:r>
          </a:p>
        </p:txBody>
      </p:sp>
      <p:sp>
        <p:nvSpPr>
          <p:cNvPr id="9" name="도형 118"/>
          <p:cNvSpPr>
            <a:spLocks/>
          </p:cNvSpPr>
          <p:nvPr/>
        </p:nvSpPr>
        <p:spPr>
          <a:xfrm>
            <a:off x="2219325" y="4498975"/>
            <a:ext cx="1090930" cy="42100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도형 121"/>
          <p:cNvSpPr>
            <a:spLocks/>
          </p:cNvSpPr>
          <p:nvPr/>
        </p:nvSpPr>
        <p:spPr>
          <a:xfrm>
            <a:off x="4909185" y="1599565"/>
            <a:ext cx="350520" cy="40068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125"/>
          <p:cNvSpPr>
            <a:spLocks/>
          </p:cNvSpPr>
          <p:nvPr/>
        </p:nvSpPr>
        <p:spPr>
          <a:xfrm>
            <a:off x="8408670" y="2619375"/>
            <a:ext cx="370840" cy="200660"/>
          </a:xfrm>
          <a:prstGeom prst="rect">
            <a:avLst/>
          </a:prstGeom>
          <a:solidFill>
            <a:srgbClr val="FFFFFF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도형 129"/>
          <p:cNvSpPr>
            <a:spLocks/>
          </p:cNvSpPr>
          <p:nvPr/>
        </p:nvSpPr>
        <p:spPr>
          <a:xfrm>
            <a:off x="8428990" y="3159125"/>
            <a:ext cx="300355" cy="17081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34"/>
          <p:cNvSpPr>
            <a:spLocks/>
          </p:cNvSpPr>
          <p:nvPr/>
        </p:nvSpPr>
        <p:spPr>
          <a:xfrm>
            <a:off x="8479155" y="3669030"/>
            <a:ext cx="340360" cy="180975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135"/>
          <p:cNvSpPr>
            <a:spLocks/>
          </p:cNvSpPr>
          <p:nvPr/>
        </p:nvSpPr>
        <p:spPr>
          <a:xfrm>
            <a:off x="9309100" y="2539365"/>
            <a:ext cx="350520" cy="400685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23"/>
          <p:cNvSpPr>
            <a:spLocks/>
          </p:cNvSpPr>
          <p:nvPr/>
        </p:nvSpPr>
        <p:spPr>
          <a:xfrm rot="18180000">
            <a:off x="4733925" y="2064385"/>
            <a:ext cx="353695" cy="371475"/>
          </a:xfrm>
          <a:prstGeom prst="rightArrow">
            <a:avLst/>
          </a:prstGeom>
          <a:solidFill>
            <a:srgbClr val="FF0000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6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Pages>13</Pages>
  <Words>722</Words>
  <Characters>0</Characters>
  <Application>Microsoft Office PowerPoint</Application>
  <DocSecurity>0</DocSecurity>
  <PresentationFormat>와이드스크린</PresentationFormat>
  <Lines>0</Lines>
  <Paragraphs>282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Gill Sans MT</vt:lpstr>
      <vt:lpstr>이순신 Bold</vt:lpstr>
      <vt:lpstr>휴먼매직체</vt:lpstr>
      <vt:lpstr>Arial</vt:lpstr>
      <vt:lpstr>Gowun Dodum</vt:lpstr>
      <vt:lpstr>SB 어그로 Bold</vt:lpstr>
      <vt:lpstr>맑은 고딕</vt:lpstr>
      <vt:lpstr>Parcel</vt:lpstr>
      <vt:lpstr>제 5인격 시스템 기획서</vt:lpstr>
      <vt:lpstr>목차</vt:lpstr>
      <vt:lpstr>게임 소개</vt:lpstr>
      <vt:lpstr>기획 의도 및 시스템 소개</vt:lpstr>
      <vt:lpstr>기대 효과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 5인격 시스템 제안서</dc:title>
  <dc:creator>admin</dc:creator>
  <cp:lastModifiedBy>admin</cp:lastModifiedBy>
  <cp:revision>15</cp:revision>
  <dcterms:modified xsi:type="dcterms:W3CDTF">2025-06-17T04:44:19Z</dcterms:modified>
  <cp:version>10.105.257.54764</cp:version>
</cp:coreProperties>
</file>

<file path=docProps/thumbnail.jpeg>
</file>